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7.xml" ContentType="application/vnd.openxmlformats-officedocument.theme+xml"/>
  <Override PartName="/ppt/slideLayouts/slideLayout1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56" r:id="rId4"/>
    <p:sldMasterId id="2147483668" r:id="rId5"/>
    <p:sldMasterId id="2147483666" r:id="rId6"/>
    <p:sldMasterId id="2147483670" r:id="rId7"/>
    <p:sldMasterId id="2147483672" r:id="rId8"/>
    <p:sldMasterId id="2147483674" r:id="rId9"/>
    <p:sldMasterId id="2147483676" r:id="rId10"/>
    <p:sldMasterId id="2147483679" r:id="rId11"/>
  </p:sldMasterIdLst>
  <p:notesMasterIdLst>
    <p:notesMasterId r:id="rId32"/>
  </p:notesMasterIdLst>
  <p:sldIdLst>
    <p:sldId id="289" r:id="rId12"/>
    <p:sldId id="296" r:id="rId13"/>
    <p:sldId id="258" r:id="rId14"/>
    <p:sldId id="297" r:id="rId15"/>
    <p:sldId id="880" r:id="rId16"/>
    <p:sldId id="299" r:id="rId17"/>
    <p:sldId id="300" r:id="rId18"/>
    <p:sldId id="305" r:id="rId19"/>
    <p:sldId id="306" r:id="rId20"/>
    <p:sldId id="330" r:id="rId21"/>
    <p:sldId id="313" r:id="rId22"/>
    <p:sldId id="336" r:id="rId23"/>
    <p:sldId id="298" r:id="rId24"/>
    <p:sldId id="307" r:id="rId25"/>
    <p:sldId id="329" r:id="rId26"/>
    <p:sldId id="392" r:id="rId27"/>
    <p:sldId id="335" r:id="rId28"/>
    <p:sldId id="878" r:id="rId29"/>
    <p:sldId id="879" r:id="rId30"/>
    <p:sldId id="285" r:id="rId3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23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045"/>
    <a:srgbClr val="FFCE44"/>
    <a:srgbClr val="F3953F"/>
    <a:srgbClr val="CA5098"/>
    <a:srgbClr val="6C4796"/>
    <a:srgbClr val="28B8CE"/>
    <a:srgbClr val="B1B4B3"/>
    <a:srgbClr val="5B6770"/>
    <a:srgbClr val="78DFD5"/>
    <a:srgbClr val="3B3D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94"/>
  </p:normalViewPr>
  <p:slideViewPr>
    <p:cSldViewPr snapToGrid="0">
      <p:cViewPr varScale="1">
        <p:scale>
          <a:sx n="114" d="100"/>
          <a:sy n="114" d="100"/>
        </p:scale>
        <p:origin x="474" y="102"/>
      </p:cViewPr>
      <p:guideLst>
        <p:guide orient="horz" pos="2160"/>
        <p:guide pos="3840"/>
        <p:guide pos="234"/>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theme" Target="theme/theme1.xml"/><Relationship Id="rId8" Type="http://schemas.openxmlformats.org/officeDocument/2006/relationships/slideMaster" Target="slideMasters/slideMaster5.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D21E05-13D0-4E49-84A3-667BC50410B2}" type="doc">
      <dgm:prSet loTypeId="urn:microsoft.com/office/officeart/2011/layout/CircleProcess" loCatId="process" qsTypeId="urn:microsoft.com/office/officeart/2005/8/quickstyle/simple4" qsCatId="simple" csTypeId="urn:microsoft.com/office/officeart/2005/8/colors/accent1_2" csCatId="accent1" phldr="1"/>
      <dgm:spPr/>
      <dgm:t>
        <a:bodyPr/>
        <a:lstStyle/>
        <a:p>
          <a:endParaRPr lang="en-GB"/>
        </a:p>
      </dgm:t>
    </dgm:pt>
    <dgm:pt modelId="{B2CFC745-BAD8-43A3-929D-E95186C2EEA2}">
      <dgm:prSet phldrT="[Text]" custT="1"/>
      <dgm:spPr>
        <a:ln>
          <a:solidFill>
            <a:srgbClr val="FFC000"/>
          </a:solidFill>
        </a:ln>
      </dgm:spPr>
      <dgm:t>
        <a:bodyPr/>
        <a:lstStyle/>
        <a:p>
          <a:r>
            <a:rPr lang="en-GB" sz="1600" dirty="0"/>
            <a:t>Mar 2021</a:t>
          </a:r>
        </a:p>
        <a:p>
          <a:r>
            <a:rPr lang="en-GB" sz="1600" dirty="0"/>
            <a:t>53.76%</a:t>
          </a:r>
        </a:p>
      </dgm:t>
    </dgm:pt>
    <dgm:pt modelId="{2498E984-8707-44B9-A4E2-25AD2A4FE935}" type="parTrans" cxnId="{F68EA9D5-308E-45FD-9D01-E2BFA94A8C55}">
      <dgm:prSet/>
      <dgm:spPr/>
      <dgm:t>
        <a:bodyPr/>
        <a:lstStyle/>
        <a:p>
          <a:endParaRPr lang="en-GB"/>
        </a:p>
      </dgm:t>
    </dgm:pt>
    <dgm:pt modelId="{2F41D332-011E-46C5-A17F-9BBE35BBA778}" type="sibTrans" cxnId="{F68EA9D5-308E-45FD-9D01-E2BFA94A8C55}">
      <dgm:prSet/>
      <dgm:spPr/>
      <dgm:t>
        <a:bodyPr/>
        <a:lstStyle/>
        <a:p>
          <a:endParaRPr lang="en-GB"/>
        </a:p>
      </dgm:t>
    </dgm:pt>
    <dgm:pt modelId="{B9B016FC-49E9-41BF-AD37-8B771D01DB3B}" type="pres">
      <dgm:prSet presAssocID="{2AD21E05-13D0-4E49-84A3-667BC50410B2}" presName="Name0" presStyleCnt="0">
        <dgm:presLayoutVars>
          <dgm:chMax val="11"/>
          <dgm:chPref val="11"/>
          <dgm:dir/>
          <dgm:resizeHandles/>
        </dgm:presLayoutVars>
      </dgm:prSet>
      <dgm:spPr/>
    </dgm:pt>
    <dgm:pt modelId="{707A484E-E2F9-4C94-B46C-7B875D13D00F}" type="pres">
      <dgm:prSet presAssocID="{B2CFC745-BAD8-43A3-929D-E95186C2EEA2}" presName="Accent1" presStyleCnt="0"/>
      <dgm:spPr/>
    </dgm:pt>
    <dgm:pt modelId="{9BDA3AD4-D4DD-46A3-BED0-7D5035269BB9}" type="pres">
      <dgm:prSet presAssocID="{B2CFC745-BAD8-43A3-929D-E95186C2EEA2}" presName="Accent" presStyleLbl="node1" presStyleIdx="0" presStyleCnt="1"/>
      <dgm:spPr>
        <a:solidFill>
          <a:srgbClr val="FFC000"/>
        </a:solidFill>
      </dgm:spPr>
    </dgm:pt>
    <dgm:pt modelId="{163A10E8-9888-4121-B911-0F3E5636E3F9}" type="pres">
      <dgm:prSet presAssocID="{B2CFC745-BAD8-43A3-929D-E95186C2EEA2}" presName="ParentBackground1" presStyleCnt="0"/>
      <dgm:spPr/>
    </dgm:pt>
    <dgm:pt modelId="{F4EC5E64-E60C-409C-967A-100835C73047}" type="pres">
      <dgm:prSet presAssocID="{B2CFC745-BAD8-43A3-929D-E95186C2EEA2}" presName="ParentBackground" presStyleLbl="fgAcc1" presStyleIdx="0" presStyleCnt="1" custLinFactNeighborX="-7982" custLinFactNeighborY="6411"/>
      <dgm:spPr/>
    </dgm:pt>
    <dgm:pt modelId="{983B2654-32DC-4E18-801E-13139E29EE9F}" type="pres">
      <dgm:prSet presAssocID="{B2CFC745-BAD8-43A3-929D-E95186C2EEA2}" presName="Parent1" presStyleLbl="revTx" presStyleIdx="0" presStyleCnt="0">
        <dgm:presLayoutVars>
          <dgm:chMax val="1"/>
          <dgm:chPref val="1"/>
          <dgm:bulletEnabled val="1"/>
        </dgm:presLayoutVars>
      </dgm:prSet>
      <dgm:spPr/>
    </dgm:pt>
  </dgm:ptLst>
  <dgm:cxnLst>
    <dgm:cxn modelId="{4D35BF45-D433-4747-8E93-59B42F6C1B37}" type="presOf" srcId="{B2CFC745-BAD8-43A3-929D-E95186C2EEA2}" destId="{983B2654-32DC-4E18-801E-13139E29EE9F}" srcOrd="1" destOrd="0" presId="urn:microsoft.com/office/officeart/2011/layout/CircleProcess"/>
    <dgm:cxn modelId="{A6B182C9-790A-4B6F-A4A6-6F5078731E71}" type="presOf" srcId="{B2CFC745-BAD8-43A3-929D-E95186C2EEA2}" destId="{F4EC5E64-E60C-409C-967A-100835C73047}" srcOrd="0" destOrd="0" presId="urn:microsoft.com/office/officeart/2011/layout/CircleProcess"/>
    <dgm:cxn modelId="{F68EA9D5-308E-45FD-9D01-E2BFA94A8C55}" srcId="{2AD21E05-13D0-4E49-84A3-667BC50410B2}" destId="{B2CFC745-BAD8-43A3-929D-E95186C2EEA2}" srcOrd="0" destOrd="0" parTransId="{2498E984-8707-44B9-A4E2-25AD2A4FE935}" sibTransId="{2F41D332-011E-46C5-A17F-9BBE35BBA778}"/>
    <dgm:cxn modelId="{960F7BE5-BE9D-471D-9252-C42141F95118}" type="presOf" srcId="{2AD21E05-13D0-4E49-84A3-667BC50410B2}" destId="{B9B016FC-49E9-41BF-AD37-8B771D01DB3B}" srcOrd="0" destOrd="0" presId="urn:microsoft.com/office/officeart/2011/layout/CircleProcess"/>
    <dgm:cxn modelId="{90D9A6C7-4A8B-47CA-8898-7F75C51CE012}" type="presParOf" srcId="{B9B016FC-49E9-41BF-AD37-8B771D01DB3B}" destId="{707A484E-E2F9-4C94-B46C-7B875D13D00F}" srcOrd="0" destOrd="0" presId="urn:microsoft.com/office/officeart/2011/layout/CircleProcess"/>
    <dgm:cxn modelId="{4521796F-2D2A-4341-AF9A-4984B7C9EBE1}" type="presParOf" srcId="{707A484E-E2F9-4C94-B46C-7B875D13D00F}" destId="{9BDA3AD4-D4DD-46A3-BED0-7D5035269BB9}" srcOrd="0" destOrd="0" presId="urn:microsoft.com/office/officeart/2011/layout/CircleProcess"/>
    <dgm:cxn modelId="{57C04C1B-ABDE-47D7-BFAC-CC26EB88F77C}" type="presParOf" srcId="{B9B016FC-49E9-41BF-AD37-8B771D01DB3B}" destId="{163A10E8-9888-4121-B911-0F3E5636E3F9}" srcOrd="1" destOrd="0" presId="urn:microsoft.com/office/officeart/2011/layout/CircleProcess"/>
    <dgm:cxn modelId="{2B785A99-8933-46BE-A6E2-EFAC4D440A35}" type="presParOf" srcId="{163A10E8-9888-4121-B911-0F3E5636E3F9}" destId="{F4EC5E64-E60C-409C-967A-100835C73047}" srcOrd="0" destOrd="0" presId="urn:microsoft.com/office/officeart/2011/layout/CircleProcess"/>
    <dgm:cxn modelId="{08EF79BC-A7CD-4CCC-BD73-847DB0535F3C}" type="presParOf" srcId="{B9B016FC-49E9-41BF-AD37-8B771D01DB3B}" destId="{983B2654-32DC-4E18-801E-13139E29EE9F}" srcOrd="2"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AD21E05-13D0-4E49-84A3-667BC50410B2}" type="doc">
      <dgm:prSet loTypeId="urn:microsoft.com/office/officeart/2011/layout/CircleProcess" loCatId="process" qsTypeId="urn:microsoft.com/office/officeart/2005/8/quickstyle/simple4" qsCatId="simple" csTypeId="urn:microsoft.com/office/officeart/2005/8/colors/accent1_2" csCatId="accent1" phldr="1"/>
      <dgm:spPr/>
      <dgm:t>
        <a:bodyPr/>
        <a:lstStyle/>
        <a:p>
          <a:endParaRPr lang="en-GB"/>
        </a:p>
      </dgm:t>
    </dgm:pt>
    <dgm:pt modelId="{B2CFC745-BAD8-43A3-929D-E95186C2EEA2}">
      <dgm:prSet phldrT="[Text]" custT="1"/>
      <dgm:spPr>
        <a:ln>
          <a:solidFill>
            <a:srgbClr val="FFC000"/>
          </a:solidFill>
        </a:ln>
      </dgm:spPr>
      <dgm:t>
        <a:bodyPr/>
        <a:lstStyle/>
        <a:p>
          <a:r>
            <a:rPr lang="en-GB" sz="1600" dirty="0"/>
            <a:t>Mar 2021</a:t>
          </a:r>
        </a:p>
        <a:p>
          <a:r>
            <a:rPr lang="en-GB" sz="1600" dirty="0"/>
            <a:t>76.82%</a:t>
          </a:r>
        </a:p>
      </dgm:t>
    </dgm:pt>
    <dgm:pt modelId="{2498E984-8707-44B9-A4E2-25AD2A4FE935}" type="parTrans" cxnId="{F68EA9D5-308E-45FD-9D01-E2BFA94A8C55}">
      <dgm:prSet/>
      <dgm:spPr/>
      <dgm:t>
        <a:bodyPr/>
        <a:lstStyle/>
        <a:p>
          <a:endParaRPr lang="en-GB"/>
        </a:p>
      </dgm:t>
    </dgm:pt>
    <dgm:pt modelId="{2F41D332-011E-46C5-A17F-9BBE35BBA778}" type="sibTrans" cxnId="{F68EA9D5-308E-45FD-9D01-E2BFA94A8C55}">
      <dgm:prSet/>
      <dgm:spPr/>
      <dgm:t>
        <a:bodyPr/>
        <a:lstStyle/>
        <a:p>
          <a:endParaRPr lang="en-GB"/>
        </a:p>
      </dgm:t>
    </dgm:pt>
    <dgm:pt modelId="{B9B016FC-49E9-41BF-AD37-8B771D01DB3B}" type="pres">
      <dgm:prSet presAssocID="{2AD21E05-13D0-4E49-84A3-667BC50410B2}" presName="Name0" presStyleCnt="0">
        <dgm:presLayoutVars>
          <dgm:chMax val="11"/>
          <dgm:chPref val="11"/>
          <dgm:dir/>
          <dgm:resizeHandles/>
        </dgm:presLayoutVars>
      </dgm:prSet>
      <dgm:spPr/>
    </dgm:pt>
    <dgm:pt modelId="{707A484E-E2F9-4C94-B46C-7B875D13D00F}" type="pres">
      <dgm:prSet presAssocID="{B2CFC745-BAD8-43A3-929D-E95186C2EEA2}" presName="Accent1" presStyleCnt="0"/>
      <dgm:spPr/>
    </dgm:pt>
    <dgm:pt modelId="{9BDA3AD4-D4DD-46A3-BED0-7D5035269BB9}" type="pres">
      <dgm:prSet presAssocID="{B2CFC745-BAD8-43A3-929D-E95186C2EEA2}" presName="Accent" presStyleLbl="node1" presStyleIdx="0" presStyleCnt="1"/>
      <dgm:spPr>
        <a:solidFill>
          <a:srgbClr val="FFC000"/>
        </a:solidFill>
      </dgm:spPr>
    </dgm:pt>
    <dgm:pt modelId="{163A10E8-9888-4121-B911-0F3E5636E3F9}" type="pres">
      <dgm:prSet presAssocID="{B2CFC745-BAD8-43A3-929D-E95186C2EEA2}" presName="ParentBackground1" presStyleCnt="0"/>
      <dgm:spPr/>
    </dgm:pt>
    <dgm:pt modelId="{F4EC5E64-E60C-409C-967A-100835C73047}" type="pres">
      <dgm:prSet presAssocID="{B2CFC745-BAD8-43A3-929D-E95186C2EEA2}" presName="ParentBackground" presStyleLbl="fgAcc1" presStyleIdx="0" presStyleCnt="1" custLinFactNeighborX="-8759" custLinFactNeighborY="5213"/>
      <dgm:spPr/>
    </dgm:pt>
    <dgm:pt modelId="{983B2654-32DC-4E18-801E-13139E29EE9F}" type="pres">
      <dgm:prSet presAssocID="{B2CFC745-BAD8-43A3-929D-E95186C2EEA2}" presName="Parent1" presStyleLbl="revTx" presStyleIdx="0" presStyleCnt="0">
        <dgm:presLayoutVars>
          <dgm:chMax val="1"/>
          <dgm:chPref val="1"/>
          <dgm:bulletEnabled val="1"/>
        </dgm:presLayoutVars>
      </dgm:prSet>
      <dgm:spPr/>
    </dgm:pt>
  </dgm:ptLst>
  <dgm:cxnLst>
    <dgm:cxn modelId="{4D35BF45-D433-4747-8E93-59B42F6C1B37}" type="presOf" srcId="{B2CFC745-BAD8-43A3-929D-E95186C2EEA2}" destId="{983B2654-32DC-4E18-801E-13139E29EE9F}" srcOrd="1" destOrd="0" presId="urn:microsoft.com/office/officeart/2011/layout/CircleProcess"/>
    <dgm:cxn modelId="{A6B182C9-790A-4B6F-A4A6-6F5078731E71}" type="presOf" srcId="{B2CFC745-BAD8-43A3-929D-E95186C2EEA2}" destId="{F4EC5E64-E60C-409C-967A-100835C73047}" srcOrd="0" destOrd="0" presId="urn:microsoft.com/office/officeart/2011/layout/CircleProcess"/>
    <dgm:cxn modelId="{F68EA9D5-308E-45FD-9D01-E2BFA94A8C55}" srcId="{2AD21E05-13D0-4E49-84A3-667BC50410B2}" destId="{B2CFC745-BAD8-43A3-929D-E95186C2EEA2}" srcOrd="0" destOrd="0" parTransId="{2498E984-8707-44B9-A4E2-25AD2A4FE935}" sibTransId="{2F41D332-011E-46C5-A17F-9BBE35BBA778}"/>
    <dgm:cxn modelId="{960F7BE5-BE9D-471D-9252-C42141F95118}" type="presOf" srcId="{2AD21E05-13D0-4E49-84A3-667BC50410B2}" destId="{B9B016FC-49E9-41BF-AD37-8B771D01DB3B}" srcOrd="0" destOrd="0" presId="urn:microsoft.com/office/officeart/2011/layout/CircleProcess"/>
    <dgm:cxn modelId="{90D9A6C7-4A8B-47CA-8898-7F75C51CE012}" type="presParOf" srcId="{B9B016FC-49E9-41BF-AD37-8B771D01DB3B}" destId="{707A484E-E2F9-4C94-B46C-7B875D13D00F}" srcOrd="0" destOrd="0" presId="urn:microsoft.com/office/officeart/2011/layout/CircleProcess"/>
    <dgm:cxn modelId="{4521796F-2D2A-4341-AF9A-4984B7C9EBE1}" type="presParOf" srcId="{707A484E-E2F9-4C94-B46C-7B875D13D00F}" destId="{9BDA3AD4-D4DD-46A3-BED0-7D5035269BB9}" srcOrd="0" destOrd="0" presId="urn:microsoft.com/office/officeart/2011/layout/CircleProcess"/>
    <dgm:cxn modelId="{57C04C1B-ABDE-47D7-BFAC-CC26EB88F77C}" type="presParOf" srcId="{B9B016FC-49E9-41BF-AD37-8B771D01DB3B}" destId="{163A10E8-9888-4121-B911-0F3E5636E3F9}" srcOrd="1" destOrd="0" presId="urn:microsoft.com/office/officeart/2011/layout/CircleProcess"/>
    <dgm:cxn modelId="{2B785A99-8933-46BE-A6E2-EFAC4D440A35}" type="presParOf" srcId="{163A10E8-9888-4121-B911-0F3E5636E3F9}" destId="{F4EC5E64-E60C-409C-967A-100835C73047}" srcOrd="0" destOrd="0" presId="urn:microsoft.com/office/officeart/2011/layout/CircleProcess"/>
    <dgm:cxn modelId="{08EF79BC-A7CD-4CCC-BD73-847DB0535F3C}" type="presParOf" srcId="{B9B016FC-49E9-41BF-AD37-8B771D01DB3B}" destId="{983B2654-32DC-4E18-801E-13139E29EE9F}" srcOrd="2" destOrd="0" presId="urn:microsoft.com/office/officeart/2011/layout/Circle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C4AE4E-A413-4504-A2A8-FE6D123C41C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EEE8FF73-92EA-47F4-A6CF-467A093109CA}">
      <dgm:prSet phldrT="[Text]" custT="1"/>
      <dgm:spPr>
        <a:solidFill>
          <a:srgbClr val="FFC000"/>
        </a:solidFill>
      </dgm:spPr>
      <dgm:t>
        <a:bodyPr/>
        <a:lstStyle/>
        <a:p>
          <a:r>
            <a:rPr lang="en-GB" sz="2000"/>
            <a:t>£2.7bn long term debt</a:t>
          </a:r>
          <a:endParaRPr lang="en-GB" sz="2000" dirty="0"/>
        </a:p>
      </dgm:t>
    </dgm:pt>
    <dgm:pt modelId="{2E5827C6-F8DA-437C-B16F-B967EFB37C87}" type="parTrans" cxnId="{F13A9982-1EFA-4273-9F43-A44ADEB1B3B7}">
      <dgm:prSet/>
      <dgm:spPr/>
      <dgm:t>
        <a:bodyPr/>
        <a:lstStyle/>
        <a:p>
          <a:endParaRPr lang="en-GB"/>
        </a:p>
      </dgm:t>
    </dgm:pt>
    <dgm:pt modelId="{B11F37E9-6708-4AF1-858E-297FF7941200}" type="sibTrans" cxnId="{F13A9982-1EFA-4273-9F43-A44ADEB1B3B7}">
      <dgm:prSet/>
      <dgm:spPr/>
      <dgm:t>
        <a:bodyPr/>
        <a:lstStyle/>
        <a:p>
          <a:endParaRPr lang="en-GB"/>
        </a:p>
      </dgm:t>
    </dgm:pt>
    <dgm:pt modelId="{05BD0FB3-4762-451A-AC73-B63373C79A40}">
      <dgm:prSet phldrT="[Text]" custT="1"/>
      <dgm:spPr>
        <a:solidFill>
          <a:srgbClr val="00B0F0"/>
        </a:solidFill>
      </dgm:spPr>
      <dgm:t>
        <a:bodyPr/>
        <a:lstStyle/>
        <a:p>
          <a:r>
            <a:rPr lang="en-GB" sz="2000" dirty="0"/>
            <a:t>£160m RCF</a:t>
          </a:r>
        </a:p>
      </dgm:t>
    </dgm:pt>
    <dgm:pt modelId="{73EF324B-9309-4BA1-B8A9-DD1D4B5C1418}" type="parTrans" cxnId="{E60D533C-7031-4874-8FD2-5A5A1552FACA}">
      <dgm:prSet/>
      <dgm:spPr/>
      <dgm:t>
        <a:bodyPr/>
        <a:lstStyle/>
        <a:p>
          <a:endParaRPr lang="en-GB"/>
        </a:p>
      </dgm:t>
    </dgm:pt>
    <dgm:pt modelId="{4AC2EBC6-35EE-4EA7-BA18-BBC599B42FAA}" type="sibTrans" cxnId="{E60D533C-7031-4874-8FD2-5A5A1552FACA}">
      <dgm:prSet/>
      <dgm:spPr/>
      <dgm:t>
        <a:bodyPr/>
        <a:lstStyle/>
        <a:p>
          <a:endParaRPr lang="en-GB"/>
        </a:p>
      </dgm:t>
    </dgm:pt>
    <dgm:pt modelId="{A5FF0440-86BB-45A0-A040-F98CA1023275}">
      <dgm:prSet phldrT="[Text]" custT="1"/>
      <dgm:spPr>
        <a:solidFill>
          <a:srgbClr val="00B050"/>
        </a:solidFill>
      </dgm:spPr>
      <dgm:t>
        <a:bodyPr/>
        <a:lstStyle/>
        <a:p>
          <a:r>
            <a:rPr lang="en-GB" sz="2000"/>
            <a:t>100% needs to Handover as of March 2021</a:t>
          </a:r>
          <a:endParaRPr lang="en-GB" sz="2000" dirty="0"/>
        </a:p>
      </dgm:t>
    </dgm:pt>
    <dgm:pt modelId="{A43091B8-68C6-436B-9ECB-406580E4D6F3}" type="parTrans" cxnId="{0C116EB9-228C-4588-B7CF-035FC9F130D0}">
      <dgm:prSet/>
      <dgm:spPr/>
      <dgm:t>
        <a:bodyPr/>
        <a:lstStyle/>
        <a:p>
          <a:endParaRPr lang="en-GB"/>
        </a:p>
      </dgm:t>
    </dgm:pt>
    <dgm:pt modelId="{1BEC6A96-544C-4EC6-8746-3FA44B2826F0}" type="sibTrans" cxnId="{0C116EB9-228C-4588-B7CF-035FC9F130D0}">
      <dgm:prSet/>
      <dgm:spPr/>
      <dgm:t>
        <a:bodyPr/>
        <a:lstStyle/>
        <a:p>
          <a:endParaRPr lang="en-GB"/>
        </a:p>
      </dgm:t>
    </dgm:pt>
    <dgm:pt modelId="{E41BCA5A-6F84-4EDF-906B-A085CD5F0674}">
      <dgm:prSet/>
      <dgm:spPr>
        <a:solidFill>
          <a:srgbClr val="0070C0"/>
        </a:solidFill>
      </dgm:spPr>
      <dgm:t>
        <a:bodyPr/>
        <a:lstStyle/>
        <a:p>
          <a:r>
            <a:rPr lang="en-GB" dirty="0"/>
            <a:t>£1.3bn of debt portfolio matures or resets around 2030 (2027-2032) </a:t>
          </a:r>
        </a:p>
      </dgm:t>
    </dgm:pt>
    <dgm:pt modelId="{B74DA3C7-96BB-47A7-9B91-727D9EECB097}" type="parTrans" cxnId="{8816B511-6098-4567-AAA0-9B96B92D2935}">
      <dgm:prSet/>
      <dgm:spPr/>
      <dgm:t>
        <a:bodyPr/>
        <a:lstStyle/>
        <a:p>
          <a:endParaRPr lang="en-GB"/>
        </a:p>
      </dgm:t>
    </dgm:pt>
    <dgm:pt modelId="{F3F91F2A-27ED-4D98-89F3-905DD1FD842B}" type="sibTrans" cxnId="{8816B511-6098-4567-AAA0-9B96B92D2935}">
      <dgm:prSet/>
      <dgm:spPr/>
      <dgm:t>
        <a:bodyPr/>
        <a:lstStyle/>
        <a:p>
          <a:endParaRPr lang="en-GB"/>
        </a:p>
      </dgm:t>
    </dgm:pt>
    <dgm:pt modelId="{8568BB68-82BA-4F47-84AA-70CE1FA5F821}">
      <dgm:prSet phldrT="[Text]"/>
      <dgm:spPr/>
      <dgm:t>
        <a:bodyPr/>
        <a:lstStyle/>
        <a:p>
          <a:r>
            <a:rPr lang="en-GB" dirty="0"/>
            <a:t>Refinancing from 2025 (EIB) and 2027 (bond)</a:t>
          </a:r>
        </a:p>
      </dgm:t>
    </dgm:pt>
    <dgm:pt modelId="{A87C6928-40C9-4FB2-875B-3997883A6572}" type="parTrans" cxnId="{5B854112-AF37-432D-AD89-F00FF02D73F7}">
      <dgm:prSet/>
      <dgm:spPr/>
      <dgm:t>
        <a:bodyPr/>
        <a:lstStyle/>
        <a:p>
          <a:endParaRPr lang="en-GB"/>
        </a:p>
      </dgm:t>
    </dgm:pt>
    <dgm:pt modelId="{05F71695-2A75-4041-9C6B-3B0C536657BF}" type="sibTrans" cxnId="{5B854112-AF37-432D-AD89-F00FF02D73F7}">
      <dgm:prSet/>
      <dgm:spPr/>
      <dgm:t>
        <a:bodyPr/>
        <a:lstStyle/>
        <a:p>
          <a:endParaRPr lang="en-GB"/>
        </a:p>
      </dgm:t>
    </dgm:pt>
    <dgm:pt modelId="{DCF5EA40-99C3-440F-98F3-557A3EB62A5F}" type="pres">
      <dgm:prSet presAssocID="{F9C4AE4E-A413-4504-A2A8-FE6D123C41C1}" presName="diagram" presStyleCnt="0">
        <dgm:presLayoutVars>
          <dgm:dir/>
          <dgm:resizeHandles val="exact"/>
        </dgm:presLayoutVars>
      </dgm:prSet>
      <dgm:spPr/>
    </dgm:pt>
    <dgm:pt modelId="{70E20555-AAC9-4D25-B583-D9A3764FA203}" type="pres">
      <dgm:prSet presAssocID="{EEE8FF73-92EA-47F4-A6CF-467A093109CA}" presName="node" presStyleLbl="node1" presStyleIdx="0" presStyleCnt="5">
        <dgm:presLayoutVars>
          <dgm:bulletEnabled val="1"/>
        </dgm:presLayoutVars>
      </dgm:prSet>
      <dgm:spPr/>
    </dgm:pt>
    <dgm:pt modelId="{8A1B76DD-12DC-4C23-A2B9-DEDB64E54169}" type="pres">
      <dgm:prSet presAssocID="{B11F37E9-6708-4AF1-858E-297FF7941200}" presName="sibTrans" presStyleCnt="0"/>
      <dgm:spPr/>
    </dgm:pt>
    <dgm:pt modelId="{489525B3-FA0D-432E-A0DD-98A9E22F7019}" type="pres">
      <dgm:prSet presAssocID="{05BD0FB3-4762-451A-AC73-B63373C79A40}" presName="node" presStyleLbl="node1" presStyleIdx="1" presStyleCnt="5">
        <dgm:presLayoutVars>
          <dgm:bulletEnabled val="1"/>
        </dgm:presLayoutVars>
      </dgm:prSet>
      <dgm:spPr/>
    </dgm:pt>
    <dgm:pt modelId="{8EB6785A-0C15-4B17-837A-BB5DAE7C5A22}" type="pres">
      <dgm:prSet presAssocID="{4AC2EBC6-35EE-4EA7-BA18-BBC599B42FAA}" presName="sibTrans" presStyleCnt="0"/>
      <dgm:spPr/>
    </dgm:pt>
    <dgm:pt modelId="{1C58E2AA-D299-455C-819F-6A8AEE8F4117}" type="pres">
      <dgm:prSet presAssocID="{A5FF0440-86BB-45A0-A040-F98CA1023275}" presName="node" presStyleLbl="node1" presStyleIdx="2" presStyleCnt="5">
        <dgm:presLayoutVars>
          <dgm:bulletEnabled val="1"/>
        </dgm:presLayoutVars>
      </dgm:prSet>
      <dgm:spPr/>
    </dgm:pt>
    <dgm:pt modelId="{13F1A0F2-2B51-4C72-BE97-A974A7117439}" type="pres">
      <dgm:prSet presAssocID="{1BEC6A96-544C-4EC6-8746-3FA44B2826F0}" presName="sibTrans" presStyleCnt="0"/>
      <dgm:spPr/>
    </dgm:pt>
    <dgm:pt modelId="{4B2CCEA2-BEF6-41E9-85BB-5A4BCDD3D478}" type="pres">
      <dgm:prSet presAssocID="{8568BB68-82BA-4F47-84AA-70CE1FA5F821}" presName="node" presStyleLbl="node1" presStyleIdx="3" presStyleCnt="5">
        <dgm:presLayoutVars>
          <dgm:bulletEnabled val="1"/>
        </dgm:presLayoutVars>
      </dgm:prSet>
      <dgm:spPr/>
    </dgm:pt>
    <dgm:pt modelId="{35649A98-3E3B-4187-9759-4FFBF91B9262}" type="pres">
      <dgm:prSet presAssocID="{05F71695-2A75-4041-9C6B-3B0C536657BF}" presName="sibTrans" presStyleCnt="0"/>
      <dgm:spPr/>
    </dgm:pt>
    <dgm:pt modelId="{085A1DBC-385F-43C7-B61A-3CC99CBD4138}" type="pres">
      <dgm:prSet presAssocID="{E41BCA5A-6F84-4EDF-906B-A085CD5F0674}" presName="node" presStyleLbl="node1" presStyleIdx="4" presStyleCnt="5">
        <dgm:presLayoutVars>
          <dgm:bulletEnabled val="1"/>
        </dgm:presLayoutVars>
      </dgm:prSet>
      <dgm:spPr/>
    </dgm:pt>
  </dgm:ptLst>
  <dgm:cxnLst>
    <dgm:cxn modelId="{8816B511-6098-4567-AAA0-9B96B92D2935}" srcId="{F9C4AE4E-A413-4504-A2A8-FE6D123C41C1}" destId="{E41BCA5A-6F84-4EDF-906B-A085CD5F0674}" srcOrd="4" destOrd="0" parTransId="{B74DA3C7-96BB-47A7-9B91-727D9EECB097}" sibTransId="{F3F91F2A-27ED-4D98-89F3-905DD1FD842B}"/>
    <dgm:cxn modelId="{5B854112-AF37-432D-AD89-F00FF02D73F7}" srcId="{F9C4AE4E-A413-4504-A2A8-FE6D123C41C1}" destId="{8568BB68-82BA-4F47-84AA-70CE1FA5F821}" srcOrd="3" destOrd="0" parTransId="{A87C6928-40C9-4FB2-875B-3997883A6572}" sibTransId="{05F71695-2A75-4041-9C6B-3B0C536657BF}"/>
    <dgm:cxn modelId="{BCD3AB1A-D962-48F4-9545-8C7F83C3A927}" type="presOf" srcId="{05BD0FB3-4762-451A-AC73-B63373C79A40}" destId="{489525B3-FA0D-432E-A0DD-98A9E22F7019}" srcOrd="0" destOrd="0" presId="urn:microsoft.com/office/officeart/2005/8/layout/default"/>
    <dgm:cxn modelId="{E60D533C-7031-4874-8FD2-5A5A1552FACA}" srcId="{F9C4AE4E-A413-4504-A2A8-FE6D123C41C1}" destId="{05BD0FB3-4762-451A-AC73-B63373C79A40}" srcOrd="1" destOrd="0" parTransId="{73EF324B-9309-4BA1-B8A9-DD1D4B5C1418}" sibTransId="{4AC2EBC6-35EE-4EA7-BA18-BBC599B42FAA}"/>
    <dgm:cxn modelId="{9F02104D-D33D-4560-AB08-EA3DFD22B766}" type="presOf" srcId="{A5FF0440-86BB-45A0-A040-F98CA1023275}" destId="{1C58E2AA-D299-455C-819F-6A8AEE8F4117}" srcOrd="0" destOrd="0" presId="urn:microsoft.com/office/officeart/2005/8/layout/default"/>
    <dgm:cxn modelId="{F13A9982-1EFA-4273-9F43-A44ADEB1B3B7}" srcId="{F9C4AE4E-A413-4504-A2A8-FE6D123C41C1}" destId="{EEE8FF73-92EA-47F4-A6CF-467A093109CA}" srcOrd="0" destOrd="0" parTransId="{2E5827C6-F8DA-437C-B16F-B967EFB37C87}" sibTransId="{B11F37E9-6708-4AF1-858E-297FF7941200}"/>
    <dgm:cxn modelId="{E194CFB0-6190-409E-B30B-237B4B4A1EF8}" type="presOf" srcId="{F9C4AE4E-A413-4504-A2A8-FE6D123C41C1}" destId="{DCF5EA40-99C3-440F-98F3-557A3EB62A5F}" srcOrd="0" destOrd="0" presId="urn:microsoft.com/office/officeart/2005/8/layout/default"/>
    <dgm:cxn modelId="{0C116EB9-228C-4588-B7CF-035FC9F130D0}" srcId="{F9C4AE4E-A413-4504-A2A8-FE6D123C41C1}" destId="{A5FF0440-86BB-45A0-A040-F98CA1023275}" srcOrd="2" destOrd="0" parTransId="{A43091B8-68C6-436B-9ECB-406580E4D6F3}" sibTransId="{1BEC6A96-544C-4EC6-8746-3FA44B2826F0}"/>
    <dgm:cxn modelId="{A36F9EBC-1508-40DC-9A66-3D229C82B660}" type="presOf" srcId="{8568BB68-82BA-4F47-84AA-70CE1FA5F821}" destId="{4B2CCEA2-BEF6-41E9-85BB-5A4BCDD3D478}" srcOrd="0" destOrd="0" presId="urn:microsoft.com/office/officeart/2005/8/layout/default"/>
    <dgm:cxn modelId="{327DD5D5-AD91-4535-9778-4EA93603B098}" type="presOf" srcId="{EEE8FF73-92EA-47F4-A6CF-467A093109CA}" destId="{70E20555-AAC9-4D25-B583-D9A3764FA203}" srcOrd="0" destOrd="0" presId="urn:microsoft.com/office/officeart/2005/8/layout/default"/>
    <dgm:cxn modelId="{4FC2EBDC-F6D3-4331-8D62-02A2D70CFDF1}" type="presOf" srcId="{E41BCA5A-6F84-4EDF-906B-A085CD5F0674}" destId="{085A1DBC-385F-43C7-B61A-3CC99CBD4138}" srcOrd="0" destOrd="0" presId="urn:microsoft.com/office/officeart/2005/8/layout/default"/>
    <dgm:cxn modelId="{7CDB6650-C9B2-485E-B5EC-D5FD5A899F7E}" type="presParOf" srcId="{DCF5EA40-99C3-440F-98F3-557A3EB62A5F}" destId="{70E20555-AAC9-4D25-B583-D9A3764FA203}" srcOrd="0" destOrd="0" presId="urn:microsoft.com/office/officeart/2005/8/layout/default"/>
    <dgm:cxn modelId="{39DACB0F-2E22-4F69-B826-E836BC29144C}" type="presParOf" srcId="{DCF5EA40-99C3-440F-98F3-557A3EB62A5F}" destId="{8A1B76DD-12DC-4C23-A2B9-DEDB64E54169}" srcOrd="1" destOrd="0" presId="urn:microsoft.com/office/officeart/2005/8/layout/default"/>
    <dgm:cxn modelId="{4905BF6A-6FAB-4B56-A3DC-323AB4CB0197}" type="presParOf" srcId="{DCF5EA40-99C3-440F-98F3-557A3EB62A5F}" destId="{489525B3-FA0D-432E-A0DD-98A9E22F7019}" srcOrd="2" destOrd="0" presId="urn:microsoft.com/office/officeart/2005/8/layout/default"/>
    <dgm:cxn modelId="{ED02B5F7-E850-4664-ACA3-61A7A4438958}" type="presParOf" srcId="{DCF5EA40-99C3-440F-98F3-557A3EB62A5F}" destId="{8EB6785A-0C15-4B17-837A-BB5DAE7C5A22}" srcOrd="3" destOrd="0" presId="urn:microsoft.com/office/officeart/2005/8/layout/default"/>
    <dgm:cxn modelId="{5B8A6544-F844-4134-966F-C6C4A662C211}" type="presParOf" srcId="{DCF5EA40-99C3-440F-98F3-557A3EB62A5F}" destId="{1C58E2AA-D299-455C-819F-6A8AEE8F4117}" srcOrd="4" destOrd="0" presId="urn:microsoft.com/office/officeart/2005/8/layout/default"/>
    <dgm:cxn modelId="{C37F5DD6-4B8E-4FA1-B2C2-D51DD25B99BF}" type="presParOf" srcId="{DCF5EA40-99C3-440F-98F3-557A3EB62A5F}" destId="{13F1A0F2-2B51-4C72-BE97-A974A7117439}" srcOrd="5" destOrd="0" presId="urn:microsoft.com/office/officeart/2005/8/layout/default"/>
    <dgm:cxn modelId="{9682A58A-A9E4-487A-A00F-2A17F8FF2C94}" type="presParOf" srcId="{DCF5EA40-99C3-440F-98F3-557A3EB62A5F}" destId="{4B2CCEA2-BEF6-41E9-85BB-5A4BCDD3D478}" srcOrd="6" destOrd="0" presId="urn:microsoft.com/office/officeart/2005/8/layout/default"/>
    <dgm:cxn modelId="{53CCEF7C-ABE9-4886-985E-5C86937B3B4F}" type="presParOf" srcId="{DCF5EA40-99C3-440F-98F3-557A3EB62A5F}" destId="{35649A98-3E3B-4187-9759-4FFBF91B9262}" srcOrd="7" destOrd="0" presId="urn:microsoft.com/office/officeart/2005/8/layout/default"/>
    <dgm:cxn modelId="{63FA2033-0243-40BC-B26B-995935519500}" type="presParOf" srcId="{DCF5EA40-99C3-440F-98F3-557A3EB62A5F}" destId="{085A1DBC-385F-43C7-B61A-3CC99CBD4138}" srcOrd="8"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BF68EB-701C-4F85-A7E4-0D05A83BD32A}"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GB"/>
        </a:p>
      </dgm:t>
    </dgm:pt>
    <dgm:pt modelId="{EBCB6999-0479-43EA-847A-6F4858BBC15F}">
      <dgm:prSet phldrT="[Text]" custT="1"/>
      <dgm:spPr/>
      <dgm:t>
        <a:bodyPr/>
        <a:lstStyle/>
        <a:p>
          <a:endParaRPr lang="en-GB" sz="1700" dirty="0"/>
        </a:p>
      </dgm:t>
    </dgm:pt>
    <dgm:pt modelId="{AA0B0994-085D-45DF-820F-92F9F59116FC}" type="sibTrans" cxnId="{08AB52F0-C6C5-467E-BBC6-9EB3DDBC88A9}">
      <dgm:prSet/>
      <dgm:spPr>
        <a:solidFill>
          <a:srgbClr val="177C64"/>
        </a:solidFill>
      </dgm:spPr>
      <dgm:t>
        <a:bodyPr/>
        <a:lstStyle/>
        <a:p>
          <a:r>
            <a:rPr lang="en-GB"/>
            <a:t>Mar 2021 </a:t>
          </a:r>
        </a:p>
        <a:p>
          <a:r>
            <a:rPr lang="en-GB"/>
            <a:t>Net debt/ RCV 57.10%</a:t>
          </a:r>
          <a:endParaRPr lang="en-GB" dirty="0"/>
        </a:p>
      </dgm:t>
    </dgm:pt>
    <dgm:pt modelId="{009745AC-607E-4691-969A-ECC2E7859090}" type="parTrans" cxnId="{08AB52F0-C6C5-467E-BBC6-9EB3DDBC88A9}">
      <dgm:prSet/>
      <dgm:spPr/>
      <dgm:t>
        <a:bodyPr/>
        <a:lstStyle/>
        <a:p>
          <a:endParaRPr lang="en-GB"/>
        </a:p>
      </dgm:t>
    </dgm:pt>
    <dgm:pt modelId="{3D047FEF-811A-4824-93F9-78E645B5230E}" type="pres">
      <dgm:prSet presAssocID="{4ABF68EB-701C-4F85-A7E4-0D05A83BD32A}" presName="Name0" presStyleCnt="0">
        <dgm:presLayoutVars>
          <dgm:chMax/>
          <dgm:chPref/>
          <dgm:dir/>
          <dgm:animLvl val="lvl"/>
        </dgm:presLayoutVars>
      </dgm:prSet>
      <dgm:spPr/>
    </dgm:pt>
    <dgm:pt modelId="{47415D27-C753-4B68-BD41-E97D0EDCF181}" type="pres">
      <dgm:prSet presAssocID="{EBCB6999-0479-43EA-847A-6F4858BBC15F}" presName="composite" presStyleCnt="0"/>
      <dgm:spPr/>
    </dgm:pt>
    <dgm:pt modelId="{F1D7A233-806C-42E4-AEC8-79946D07B26F}" type="pres">
      <dgm:prSet presAssocID="{EBCB6999-0479-43EA-847A-6F4858BBC15F}" presName="Parent1" presStyleLbl="node1" presStyleIdx="0" presStyleCnt="2" custScaleX="105460" custScaleY="103209" custLinFactNeighborX="-71643" custLinFactNeighborY="-1761">
        <dgm:presLayoutVars>
          <dgm:chMax val="1"/>
          <dgm:chPref val="1"/>
          <dgm:bulletEnabled val="1"/>
        </dgm:presLayoutVars>
      </dgm:prSet>
      <dgm:spPr/>
    </dgm:pt>
    <dgm:pt modelId="{1244C5BC-D7C5-43BA-AC06-921152954986}" type="pres">
      <dgm:prSet presAssocID="{EBCB6999-0479-43EA-847A-6F4858BBC15F}" presName="Childtext1" presStyleLbl="revTx" presStyleIdx="0" presStyleCnt="1">
        <dgm:presLayoutVars>
          <dgm:chMax val="0"/>
          <dgm:chPref val="0"/>
          <dgm:bulletEnabled val="1"/>
        </dgm:presLayoutVars>
      </dgm:prSet>
      <dgm:spPr/>
    </dgm:pt>
    <dgm:pt modelId="{855D813B-1E8E-4F01-A9ED-2A382B084F9F}" type="pres">
      <dgm:prSet presAssocID="{EBCB6999-0479-43EA-847A-6F4858BBC15F}" presName="BalanceSpacing" presStyleCnt="0"/>
      <dgm:spPr/>
    </dgm:pt>
    <dgm:pt modelId="{0F239B70-7846-45FB-A567-3DB223627306}" type="pres">
      <dgm:prSet presAssocID="{EBCB6999-0479-43EA-847A-6F4858BBC15F}" presName="BalanceSpacing1" presStyleCnt="0"/>
      <dgm:spPr/>
    </dgm:pt>
    <dgm:pt modelId="{593808DB-5C0B-4518-B56A-1DB20FFACEF0}" type="pres">
      <dgm:prSet presAssocID="{AA0B0994-085D-45DF-820F-92F9F59116FC}" presName="Accent1Text" presStyleLbl="node1" presStyleIdx="1" presStyleCnt="2" custLinFactNeighborX="31235" custLinFactNeighborY="111"/>
      <dgm:spPr/>
    </dgm:pt>
  </dgm:ptLst>
  <dgm:cxnLst>
    <dgm:cxn modelId="{0C2CF1A6-4AE8-4959-861E-82102F23C6B9}" type="presOf" srcId="{4ABF68EB-701C-4F85-A7E4-0D05A83BD32A}" destId="{3D047FEF-811A-4824-93F9-78E645B5230E}" srcOrd="0" destOrd="0" presId="urn:microsoft.com/office/officeart/2008/layout/AlternatingHexagons"/>
    <dgm:cxn modelId="{1634C4C5-542E-448B-8363-921641FE855C}" type="presOf" srcId="{EBCB6999-0479-43EA-847A-6F4858BBC15F}" destId="{F1D7A233-806C-42E4-AEC8-79946D07B26F}" srcOrd="0" destOrd="0" presId="urn:microsoft.com/office/officeart/2008/layout/AlternatingHexagons"/>
    <dgm:cxn modelId="{686C8AE0-3529-4EE8-A4FB-1BDF712AE61A}" type="presOf" srcId="{AA0B0994-085D-45DF-820F-92F9F59116FC}" destId="{593808DB-5C0B-4518-B56A-1DB20FFACEF0}" srcOrd="0" destOrd="0" presId="urn:microsoft.com/office/officeart/2008/layout/AlternatingHexagons"/>
    <dgm:cxn modelId="{08AB52F0-C6C5-467E-BBC6-9EB3DDBC88A9}" srcId="{4ABF68EB-701C-4F85-A7E4-0D05A83BD32A}" destId="{EBCB6999-0479-43EA-847A-6F4858BBC15F}" srcOrd="0" destOrd="0" parTransId="{009745AC-607E-4691-969A-ECC2E7859090}" sibTransId="{AA0B0994-085D-45DF-820F-92F9F59116FC}"/>
    <dgm:cxn modelId="{A3C8510A-A003-4003-98FD-131D473FD3DF}" type="presParOf" srcId="{3D047FEF-811A-4824-93F9-78E645B5230E}" destId="{47415D27-C753-4B68-BD41-E97D0EDCF181}" srcOrd="0" destOrd="0" presId="urn:microsoft.com/office/officeart/2008/layout/AlternatingHexagons"/>
    <dgm:cxn modelId="{FE9AAEB3-0DF4-4A8E-904F-129B7FD4171A}" type="presParOf" srcId="{47415D27-C753-4B68-BD41-E97D0EDCF181}" destId="{F1D7A233-806C-42E4-AEC8-79946D07B26F}" srcOrd="0" destOrd="0" presId="urn:microsoft.com/office/officeart/2008/layout/AlternatingHexagons"/>
    <dgm:cxn modelId="{43145C7C-BEF1-4836-BDC6-F9964FB1808A}" type="presParOf" srcId="{47415D27-C753-4B68-BD41-E97D0EDCF181}" destId="{1244C5BC-D7C5-43BA-AC06-921152954986}" srcOrd="1" destOrd="0" presId="urn:microsoft.com/office/officeart/2008/layout/AlternatingHexagons"/>
    <dgm:cxn modelId="{B1E06A67-F745-4908-8F83-6A31C567F327}" type="presParOf" srcId="{47415D27-C753-4B68-BD41-E97D0EDCF181}" destId="{855D813B-1E8E-4F01-A9ED-2A382B084F9F}" srcOrd="2" destOrd="0" presId="urn:microsoft.com/office/officeart/2008/layout/AlternatingHexagons"/>
    <dgm:cxn modelId="{D7E18567-029F-4ED1-897C-0E8CAF8AFFAF}" type="presParOf" srcId="{47415D27-C753-4B68-BD41-E97D0EDCF181}" destId="{0F239B70-7846-45FB-A567-3DB223627306}" srcOrd="3" destOrd="0" presId="urn:microsoft.com/office/officeart/2008/layout/AlternatingHexagons"/>
    <dgm:cxn modelId="{490F242E-EC5B-4639-BCC2-D3638FDB5FD9}" type="presParOf" srcId="{47415D27-C753-4B68-BD41-E97D0EDCF181}" destId="{593808DB-5C0B-4518-B56A-1DB20FFACEF0}" srcOrd="4" destOrd="0" presId="urn:microsoft.com/office/officeart/2008/layout/AlternatingHexagons"/>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BF68EB-701C-4F85-A7E4-0D05A83BD32A}"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GB"/>
        </a:p>
      </dgm:t>
    </dgm:pt>
    <dgm:pt modelId="{EBCB6999-0479-43EA-847A-6F4858BBC15F}">
      <dgm:prSet phldrT="[Text]" custT="1"/>
      <dgm:spPr/>
      <dgm:t>
        <a:bodyPr/>
        <a:lstStyle/>
        <a:p>
          <a:endParaRPr lang="en-GB" sz="2000" dirty="0"/>
        </a:p>
      </dgm:t>
    </dgm:pt>
    <dgm:pt modelId="{AA0B0994-085D-45DF-820F-92F9F59116FC}" type="sibTrans" cxnId="{08AB52F0-C6C5-467E-BBC6-9EB3DDBC88A9}">
      <dgm:prSet custT="1"/>
      <dgm:spPr>
        <a:solidFill>
          <a:srgbClr val="177C64"/>
        </a:solidFill>
      </dgm:spPr>
      <dgm:t>
        <a:bodyPr/>
        <a:lstStyle/>
        <a:p>
          <a:r>
            <a:rPr lang="en-GB" sz="1600" dirty="0"/>
            <a:t>Mar 2021 </a:t>
          </a:r>
        </a:p>
        <a:p>
          <a:r>
            <a:rPr lang="en-GB" sz="1600" dirty="0"/>
            <a:t>ICR </a:t>
          </a:r>
        </a:p>
        <a:p>
          <a:r>
            <a:rPr lang="en-GB" sz="1600" dirty="0"/>
            <a:t>4.61x</a:t>
          </a:r>
        </a:p>
      </dgm:t>
    </dgm:pt>
    <dgm:pt modelId="{009745AC-607E-4691-969A-ECC2E7859090}" type="parTrans" cxnId="{08AB52F0-C6C5-467E-BBC6-9EB3DDBC88A9}">
      <dgm:prSet/>
      <dgm:spPr/>
      <dgm:t>
        <a:bodyPr/>
        <a:lstStyle/>
        <a:p>
          <a:endParaRPr lang="en-GB"/>
        </a:p>
      </dgm:t>
    </dgm:pt>
    <dgm:pt modelId="{3D047FEF-811A-4824-93F9-78E645B5230E}" type="pres">
      <dgm:prSet presAssocID="{4ABF68EB-701C-4F85-A7E4-0D05A83BD32A}" presName="Name0" presStyleCnt="0">
        <dgm:presLayoutVars>
          <dgm:chMax/>
          <dgm:chPref/>
          <dgm:dir/>
          <dgm:animLvl val="lvl"/>
        </dgm:presLayoutVars>
      </dgm:prSet>
      <dgm:spPr/>
    </dgm:pt>
    <dgm:pt modelId="{47415D27-C753-4B68-BD41-E97D0EDCF181}" type="pres">
      <dgm:prSet presAssocID="{EBCB6999-0479-43EA-847A-6F4858BBC15F}" presName="composite" presStyleCnt="0"/>
      <dgm:spPr/>
    </dgm:pt>
    <dgm:pt modelId="{F1D7A233-806C-42E4-AEC8-79946D07B26F}" type="pres">
      <dgm:prSet presAssocID="{EBCB6999-0479-43EA-847A-6F4858BBC15F}" presName="Parent1" presStyleLbl="node1" presStyleIdx="0" presStyleCnt="2" custLinFactX="-160" custLinFactNeighborX="-100000" custLinFactNeighborY="6070">
        <dgm:presLayoutVars>
          <dgm:chMax val="1"/>
          <dgm:chPref val="1"/>
          <dgm:bulletEnabled val="1"/>
        </dgm:presLayoutVars>
      </dgm:prSet>
      <dgm:spPr/>
    </dgm:pt>
    <dgm:pt modelId="{1244C5BC-D7C5-43BA-AC06-921152954986}" type="pres">
      <dgm:prSet presAssocID="{EBCB6999-0479-43EA-847A-6F4858BBC15F}" presName="Childtext1" presStyleLbl="revTx" presStyleIdx="0" presStyleCnt="1">
        <dgm:presLayoutVars>
          <dgm:chMax val="0"/>
          <dgm:chPref val="0"/>
          <dgm:bulletEnabled val="1"/>
        </dgm:presLayoutVars>
      </dgm:prSet>
      <dgm:spPr/>
    </dgm:pt>
    <dgm:pt modelId="{855D813B-1E8E-4F01-A9ED-2A382B084F9F}" type="pres">
      <dgm:prSet presAssocID="{EBCB6999-0479-43EA-847A-6F4858BBC15F}" presName="BalanceSpacing" presStyleCnt="0"/>
      <dgm:spPr/>
    </dgm:pt>
    <dgm:pt modelId="{0F239B70-7846-45FB-A567-3DB223627306}" type="pres">
      <dgm:prSet presAssocID="{EBCB6999-0479-43EA-847A-6F4858BBC15F}" presName="BalanceSpacing1" presStyleCnt="0"/>
      <dgm:spPr/>
    </dgm:pt>
    <dgm:pt modelId="{593808DB-5C0B-4518-B56A-1DB20FFACEF0}" type="pres">
      <dgm:prSet presAssocID="{AA0B0994-085D-45DF-820F-92F9F59116FC}" presName="Accent1Text" presStyleLbl="node1" presStyleIdx="1" presStyleCnt="2" custLinFactNeighborX="-1754" custLinFactNeighborY="8599"/>
      <dgm:spPr/>
    </dgm:pt>
  </dgm:ptLst>
  <dgm:cxnLst>
    <dgm:cxn modelId="{0C2CF1A6-4AE8-4959-861E-82102F23C6B9}" type="presOf" srcId="{4ABF68EB-701C-4F85-A7E4-0D05A83BD32A}" destId="{3D047FEF-811A-4824-93F9-78E645B5230E}" srcOrd="0" destOrd="0" presId="urn:microsoft.com/office/officeart/2008/layout/AlternatingHexagons"/>
    <dgm:cxn modelId="{1634C4C5-542E-448B-8363-921641FE855C}" type="presOf" srcId="{EBCB6999-0479-43EA-847A-6F4858BBC15F}" destId="{F1D7A233-806C-42E4-AEC8-79946D07B26F}" srcOrd="0" destOrd="0" presId="urn:microsoft.com/office/officeart/2008/layout/AlternatingHexagons"/>
    <dgm:cxn modelId="{686C8AE0-3529-4EE8-A4FB-1BDF712AE61A}" type="presOf" srcId="{AA0B0994-085D-45DF-820F-92F9F59116FC}" destId="{593808DB-5C0B-4518-B56A-1DB20FFACEF0}" srcOrd="0" destOrd="0" presId="urn:microsoft.com/office/officeart/2008/layout/AlternatingHexagons"/>
    <dgm:cxn modelId="{08AB52F0-C6C5-467E-BBC6-9EB3DDBC88A9}" srcId="{4ABF68EB-701C-4F85-A7E4-0D05A83BD32A}" destId="{EBCB6999-0479-43EA-847A-6F4858BBC15F}" srcOrd="0" destOrd="0" parTransId="{009745AC-607E-4691-969A-ECC2E7859090}" sibTransId="{AA0B0994-085D-45DF-820F-92F9F59116FC}"/>
    <dgm:cxn modelId="{A3C8510A-A003-4003-98FD-131D473FD3DF}" type="presParOf" srcId="{3D047FEF-811A-4824-93F9-78E645B5230E}" destId="{47415D27-C753-4B68-BD41-E97D0EDCF181}" srcOrd="0" destOrd="0" presId="urn:microsoft.com/office/officeart/2008/layout/AlternatingHexagons"/>
    <dgm:cxn modelId="{FE9AAEB3-0DF4-4A8E-904F-129B7FD4171A}" type="presParOf" srcId="{47415D27-C753-4B68-BD41-E97D0EDCF181}" destId="{F1D7A233-806C-42E4-AEC8-79946D07B26F}" srcOrd="0" destOrd="0" presId="urn:microsoft.com/office/officeart/2008/layout/AlternatingHexagons"/>
    <dgm:cxn modelId="{43145C7C-BEF1-4836-BDC6-F9964FB1808A}" type="presParOf" srcId="{47415D27-C753-4B68-BD41-E97D0EDCF181}" destId="{1244C5BC-D7C5-43BA-AC06-921152954986}" srcOrd="1" destOrd="0" presId="urn:microsoft.com/office/officeart/2008/layout/AlternatingHexagons"/>
    <dgm:cxn modelId="{B1E06A67-F745-4908-8F83-6A31C567F327}" type="presParOf" srcId="{47415D27-C753-4B68-BD41-E97D0EDCF181}" destId="{855D813B-1E8E-4F01-A9ED-2A382B084F9F}" srcOrd="2" destOrd="0" presId="urn:microsoft.com/office/officeart/2008/layout/AlternatingHexagons"/>
    <dgm:cxn modelId="{D7E18567-029F-4ED1-897C-0E8CAF8AFFAF}" type="presParOf" srcId="{47415D27-C753-4B68-BD41-E97D0EDCF181}" destId="{0F239B70-7846-45FB-A567-3DB223627306}" srcOrd="3" destOrd="0" presId="urn:microsoft.com/office/officeart/2008/layout/AlternatingHexagons"/>
    <dgm:cxn modelId="{490F242E-EC5B-4639-BCC2-D3638FDB5FD9}" type="presParOf" srcId="{47415D27-C753-4B68-BD41-E97D0EDCF181}" destId="{593808DB-5C0B-4518-B56A-1DB20FFACEF0}" srcOrd="4" destOrd="0" presId="urn:microsoft.com/office/officeart/2008/layout/AlternatingHexagons"/>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ABF68EB-701C-4F85-A7E4-0D05A83BD32A}"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GB"/>
        </a:p>
      </dgm:t>
    </dgm:pt>
    <dgm:pt modelId="{3D047FEF-811A-4824-93F9-78E645B5230E}" type="pres">
      <dgm:prSet presAssocID="{4ABF68EB-701C-4F85-A7E4-0D05A83BD32A}" presName="Name0" presStyleCnt="0">
        <dgm:presLayoutVars>
          <dgm:chMax/>
          <dgm:chPref/>
          <dgm:dir/>
          <dgm:animLvl val="lvl"/>
        </dgm:presLayoutVars>
      </dgm:prSet>
      <dgm:spPr/>
    </dgm:pt>
  </dgm:ptLst>
  <dgm:cxnLst>
    <dgm:cxn modelId="{0C2CF1A6-4AE8-4959-861E-82102F23C6B9}" type="presOf" srcId="{4ABF68EB-701C-4F85-A7E4-0D05A83BD32A}" destId="{3D047FEF-811A-4824-93F9-78E645B5230E}" srcOrd="0" destOrd="0" presId="urn:microsoft.com/office/officeart/2008/layout/AlternatingHexagons"/>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DA3AD4-D4DD-46A3-BED0-7D5035269BB9}">
      <dsp:nvSpPr>
        <dsp:cNvPr id="0" name=""/>
        <dsp:cNvSpPr/>
      </dsp:nvSpPr>
      <dsp:spPr>
        <a:xfrm>
          <a:off x="1379019" y="434986"/>
          <a:ext cx="1535259" cy="1535259"/>
        </a:xfrm>
        <a:prstGeom prst="ellipse">
          <a:avLst/>
        </a:prstGeom>
        <a:solidFill>
          <a:srgbClr val="FFC000"/>
        </a:solidFill>
        <a:ln>
          <a:noFill/>
        </a:ln>
        <a:effectLst/>
      </dsp:spPr>
      <dsp:style>
        <a:lnRef idx="0">
          <a:scrgbClr r="0" g="0" b="0"/>
        </a:lnRef>
        <a:fillRef idx="3">
          <a:scrgbClr r="0" g="0" b="0"/>
        </a:fillRef>
        <a:effectRef idx="2">
          <a:scrgbClr r="0" g="0" b="0"/>
        </a:effectRef>
        <a:fontRef idx="minor">
          <a:schemeClr val="lt1"/>
        </a:fontRef>
      </dsp:style>
    </dsp:sp>
    <dsp:sp modelId="{F4EC5E64-E60C-409C-967A-100835C73047}">
      <dsp:nvSpPr>
        <dsp:cNvPr id="0" name=""/>
        <dsp:cNvSpPr/>
      </dsp:nvSpPr>
      <dsp:spPr>
        <a:xfrm>
          <a:off x="1315773" y="578074"/>
          <a:ext cx="1432857" cy="1432796"/>
        </a:xfrm>
        <a:prstGeom prst="ellipse">
          <a:avLst/>
        </a:prstGeom>
        <a:solidFill>
          <a:schemeClr val="lt1">
            <a:alpha val="90000"/>
            <a:hueOff val="0"/>
            <a:satOff val="0"/>
            <a:lumOff val="0"/>
            <a:alphaOff val="0"/>
          </a:schemeClr>
        </a:solidFill>
        <a:ln w="6350" cap="flat" cmpd="sng" algn="ctr">
          <a:solidFill>
            <a:srgbClr val="FFC000"/>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Mar 2021</a:t>
          </a:r>
        </a:p>
        <a:p>
          <a:pPr marL="0" lvl="0" indent="0" algn="ctr" defTabSz="711200">
            <a:lnSpc>
              <a:spcPct val="90000"/>
            </a:lnSpc>
            <a:spcBef>
              <a:spcPct val="0"/>
            </a:spcBef>
            <a:spcAft>
              <a:spcPct val="35000"/>
            </a:spcAft>
            <a:buNone/>
          </a:pPr>
          <a:r>
            <a:rPr lang="en-GB" sz="1600" kern="1200" dirty="0"/>
            <a:t>53.76%</a:t>
          </a:r>
        </a:p>
      </dsp:txBody>
      <dsp:txXfrm>
        <a:off x="1520576" y="782759"/>
        <a:ext cx="1023557" cy="10234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DA3AD4-D4DD-46A3-BED0-7D5035269BB9}">
      <dsp:nvSpPr>
        <dsp:cNvPr id="0" name=""/>
        <dsp:cNvSpPr/>
      </dsp:nvSpPr>
      <dsp:spPr>
        <a:xfrm>
          <a:off x="1379019" y="434986"/>
          <a:ext cx="1535259" cy="1535259"/>
        </a:xfrm>
        <a:prstGeom prst="ellipse">
          <a:avLst/>
        </a:prstGeom>
        <a:solidFill>
          <a:srgbClr val="FFC000"/>
        </a:solidFill>
        <a:ln>
          <a:noFill/>
        </a:ln>
        <a:effectLst/>
      </dsp:spPr>
      <dsp:style>
        <a:lnRef idx="0">
          <a:scrgbClr r="0" g="0" b="0"/>
        </a:lnRef>
        <a:fillRef idx="3">
          <a:scrgbClr r="0" g="0" b="0"/>
        </a:fillRef>
        <a:effectRef idx="2">
          <a:scrgbClr r="0" g="0" b="0"/>
        </a:effectRef>
        <a:fontRef idx="minor">
          <a:schemeClr val="lt1"/>
        </a:fontRef>
      </dsp:style>
    </dsp:sp>
    <dsp:sp modelId="{F4EC5E64-E60C-409C-967A-100835C73047}">
      <dsp:nvSpPr>
        <dsp:cNvPr id="0" name=""/>
        <dsp:cNvSpPr/>
      </dsp:nvSpPr>
      <dsp:spPr>
        <a:xfrm>
          <a:off x="1304639" y="560909"/>
          <a:ext cx="1432857" cy="1432796"/>
        </a:xfrm>
        <a:prstGeom prst="ellipse">
          <a:avLst/>
        </a:prstGeom>
        <a:solidFill>
          <a:schemeClr val="lt1">
            <a:alpha val="90000"/>
            <a:hueOff val="0"/>
            <a:satOff val="0"/>
            <a:lumOff val="0"/>
            <a:alphaOff val="0"/>
          </a:schemeClr>
        </a:solidFill>
        <a:ln w="6350" cap="flat" cmpd="sng" algn="ctr">
          <a:solidFill>
            <a:srgbClr val="FFC000"/>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Mar 2021</a:t>
          </a:r>
        </a:p>
        <a:p>
          <a:pPr marL="0" lvl="0" indent="0" algn="ctr" defTabSz="711200">
            <a:lnSpc>
              <a:spcPct val="90000"/>
            </a:lnSpc>
            <a:spcBef>
              <a:spcPct val="0"/>
            </a:spcBef>
            <a:spcAft>
              <a:spcPct val="35000"/>
            </a:spcAft>
            <a:buNone/>
          </a:pPr>
          <a:r>
            <a:rPr lang="en-GB" sz="1600" kern="1200" dirty="0"/>
            <a:t>76.82%</a:t>
          </a:r>
        </a:p>
      </dsp:txBody>
      <dsp:txXfrm>
        <a:off x="1509443" y="765594"/>
        <a:ext cx="1023557" cy="10234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E20555-AAC9-4D25-B583-D9A3764FA203}">
      <dsp:nvSpPr>
        <dsp:cNvPr id="0" name=""/>
        <dsp:cNvSpPr/>
      </dsp:nvSpPr>
      <dsp:spPr>
        <a:xfrm>
          <a:off x="3649" y="212069"/>
          <a:ext cx="1975750" cy="1185450"/>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£2.7bn long term debt</a:t>
          </a:r>
          <a:endParaRPr lang="en-GB" sz="2000" kern="1200" dirty="0"/>
        </a:p>
      </dsp:txBody>
      <dsp:txXfrm>
        <a:off x="3649" y="212069"/>
        <a:ext cx="1975750" cy="1185450"/>
      </dsp:txXfrm>
    </dsp:sp>
    <dsp:sp modelId="{489525B3-FA0D-432E-A0DD-98A9E22F7019}">
      <dsp:nvSpPr>
        <dsp:cNvPr id="0" name=""/>
        <dsp:cNvSpPr/>
      </dsp:nvSpPr>
      <dsp:spPr>
        <a:xfrm>
          <a:off x="2176974" y="212069"/>
          <a:ext cx="1975750" cy="1185450"/>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£160m RCF</a:t>
          </a:r>
        </a:p>
      </dsp:txBody>
      <dsp:txXfrm>
        <a:off x="2176974" y="212069"/>
        <a:ext cx="1975750" cy="1185450"/>
      </dsp:txXfrm>
    </dsp:sp>
    <dsp:sp modelId="{1C58E2AA-D299-455C-819F-6A8AEE8F4117}">
      <dsp:nvSpPr>
        <dsp:cNvPr id="0" name=""/>
        <dsp:cNvSpPr/>
      </dsp:nvSpPr>
      <dsp:spPr>
        <a:xfrm>
          <a:off x="4350300" y="212069"/>
          <a:ext cx="1975750" cy="1185450"/>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100% needs to Handover as of March 2021</a:t>
          </a:r>
          <a:endParaRPr lang="en-GB" sz="2000" kern="1200" dirty="0"/>
        </a:p>
      </dsp:txBody>
      <dsp:txXfrm>
        <a:off x="4350300" y="212069"/>
        <a:ext cx="1975750" cy="1185450"/>
      </dsp:txXfrm>
    </dsp:sp>
    <dsp:sp modelId="{4B2CCEA2-BEF6-41E9-85BB-5A4BCDD3D478}">
      <dsp:nvSpPr>
        <dsp:cNvPr id="0" name=""/>
        <dsp:cNvSpPr/>
      </dsp:nvSpPr>
      <dsp:spPr>
        <a:xfrm>
          <a:off x="6523626" y="212069"/>
          <a:ext cx="1975750" cy="11854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Refinancing from 2025 (EIB) and 2027 (bond)</a:t>
          </a:r>
        </a:p>
      </dsp:txBody>
      <dsp:txXfrm>
        <a:off x="6523626" y="212069"/>
        <a:ext cx="1975750" cy="1185450"/>
      </dsp:txXfrm>
    </dsp:sp>
    <dsp:sp modelId="{085A1DBC-385F-43C7-B61A-3CC99CBD4138}">
      <dsp:nvSpPr>
        <dsp:cNvPr id="0" name=""/>
        <dsp:cNvSpPr/>
      </dsp:nvSpPr>
      <dsp:spPr>
        <a:xfrm>
          <a:off x="8696952" y="212069"/>
          <a:ext cx="1975750" cy="1185450"/>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£1.3bn of debt portfolio matures or resets around 2030 (2027-2032) </a:t>
          </a:r>
        </a:p>
      </dsp:txBody>
      <dsp:txXfrm>
        <a:off x="8696952" y="212069"/>
        <a:ext cx="1975750" cy="11854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7A233-806C-42E4-AEC8-79946D07B26F}">
      <dsp:nvSpPr>
        <dsp:cNvPr id="0" name=""/>
        <dsp:cNvSpPr/>
      </dsp:nvSpPr>
      <dsp:spPr>
        <a:xfrm rot="5400000">
          <a:off x="1348752" y="220814"/>
          <a:ext cx="1576016" cy="1401039"/>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endParaRPr lang="en-GB" sz="1700" kern="1200" dirty="0"/>
        </a:p>
      </dsp:txBody>
      <dsp:txXfrm rot="-5400000">
        <a:off x="1656784" y="381414"/>
        <a:ext cx="959951" cy="1079840"/>
      </dsp:txXfrm>
    </dsp:sp>
    <dsp:sp modelId="{1244C5BC-D7C5-43BA-AC06-921152954986}">
      <dsp:nvSpPr>
        <dsp:cNvPr id="0" name=""/>
        <dsp:cNvSpPr/>
      </dsp:nvSpPr>
      <dsp:spPr>
        <a:xfrm>
          <a:off x="3793104" y="490120"/>
          <a:ext cx="1704148" cy="916208"/>
        </a:xfrm>
        <a:prstGeom prst="rect">
          <a:avLst/>
        </a:prstGeom>
        <a:noFill/>
        <a:ln>
          <a:noFill/>
        </a:ln>
        <a:effectLst/>
      </dsp:spPr>
      <dsp:style>
        <a:lnRef idx="0">
          <a:scrgbClr r="0" g="0" b="0"/>
        </a:lnRef>
        <a:fillRef idx="0">
          <a:scrgbClr r="0" g="0" b="0"/>
        </a:fillRef>
        <a:effectRef idx="0">
          <a:scrgbClr r="0" g="0" b="0"/>
        </a:effectRef>
        <a:fontRef idx="minor"/>
      </dsp:style>
    </dsp:sp>
    <dsp:sp modelId="{593808DB-5C0B-4518-B56A-1DB20FFACEF0}">
      <dsp:nvSpPr>
        <dsp:cNvPr id="0" name=""/>
        <dsp:cNvSpPr/>
      </dsp:nvSpPr>
      <dsp:spPr>
        <a:xfrm rot="5400000">
          <a:off x="1305207" y="285668"/>
          <a:ext cx="1527014" cy="1328502"/>
        </a:xfrm>
        <a:prstGeom prst="hexagon">
          <a:avLst>
            <a:gd name="adj" fmla="val 25000"/>
            <a:gd name="vf" fmla="val 115470"/>
          </a:avLst>
        </a:prstGeom>
        <a:solidFill>
          <a:srgbClr val="177C6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GB" sz="1700" kern="1200"/>
            <a:t>Mar 2021 </a:t>
          </a:r>
        </a:p>
        <a:p>
          <a:pPr marL="0" lvl="0" indent="0" algn="ctr" defTabSz="755650">
            <a:lnSpc>
              <a:spcPct val="90000"/>
            </a:lnSpc>
            <a:spcBef>
              <a:spcPct val="0"/>
            </a:spcBef>
            <a:spcAft>
              <a:spcPct val="35000"/>
            </a:spcAft>
            <a:buNone/>
          </a:pPr>
          <a:r>
            <a:rPr lang="en-GB" sz="1700" kern="1200"/>
            <a:t>Net debt/ RCV 57.10%</a:t>
          </a:r>
          <a:endParaRPr lang="en-GB" sz="1700" kern="1200" dirty="0"/>
        </a:p>
      </dsp:txBody>
      <dsp:txXfrm rot="-5400000">
        <a:off x="1611488" y="424372"/>
        <a:ext cx="914452" cy="10510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7A233-806C-42E4-AEC8-79946D07B26F}">
      <dsp:nvSpPr>
        <dsp:cNvPr id="0" name=""/>
        <dsp:cNvSpPr/>
      </dsp:nvSpPr>
      <dsp:spPr>
        <a:xfrm rot="5400000">
          <a:off x="982830" y="352053"/>
          <a:ext cx="1509241" cy="1313040"/>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GB" sz="2000" kern="1200" dirty="0"/>
        </a:p>
      </dsp:txBody>
      <dsp:txXfrm rot="-5400000">
        <a:off x="1285545" y="489143"/>
        <a:ext cx="903810" cy="1038861"/>
      </dsp:txXfrm>
    </dsp:sp>
    <dsp:sp modelId="{1244C5BC-D7C5-43BA-AC06-921152954986}">
      <dsp:nvSpPr>
        <dsp:cNvPr id="0" name=""/>
        <dsp:cNvSpPr/>
      </dsp:nvSpPr>
      <dsp:spPr>
        <a:xfrm>
          <a:off x="3748956" y="464189"/>
          <a:ext cx="1684314" cy="905545"/>
        </a:xfrm>
        <a:prstGeom prst="rect">
          <a:avLst/>
        </a:prstGeom>
        <a:noFill/>
        <a:ln>
          <a:noFill/>
        </a:ln>
        <a:effectLst/>
      </dsp:spPr>
      <dsp:style>
        <a:lnRef idx="0">
          <a:scrgbClr r="0" g="0" b="0"/>
        </a:lnRef>
        <a:fillRef idx="0">
          <a:scrgbClr r="0" g="0" b="0"/>
        </a:fillRef>
        <a:effectRef idx="0">
          <a:scrgbClr r="0" g="0" b="0"/>
        </a:effectRef>
        <a:fontRef idx="minor"/>
      </dsp:style>
    </dsp:sp>
    <dsp:sp modelId="{593808DB-5C0B-4518-B56A-1DB20FFACEF0}">
      <dsp:nvSpPr>
        <dsp:cNvPr id="0" name=""/>
        <dsp:cNvSpPr/>
      </dsp:nvSpPr>
      <dsp:spPr>
        <a:xfrm rot="5400000">
          <a:off x="856857" y="390221"/>
          <a:ext cx="1509241" cy="1313040"/>
        </a:xfrm>
        <a:prstGeom prst="hexagon">
          <a:avLst>
            <a:gd name="adj" fmla="val 25000"/>
            <a:gd name="vf" fmla="val 115470"/>
          </a:avLst>
        </a:prstGeom>
        <a:solidFill>
          <a:srgbClr val="177C6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GB" sz="1600" kern="1200" dirty="0"/>
            <a:t>Mar 2021 </a:t>
          </a:r>
        </a:p>
        <a:p>
          <a:pPr marL="0" lvl="0" indent="0" algn="ctr" defTabSz="711200">
            <a:lnSpc>
              <a:spcPct val="90000"/>
            </a:lnSpc>
            <a:spcBef>
              <a:spcPct val="0"/>
            </a:spcBef>
            <a:spcAft>
              <a:spcPct val="35000"/>
            </a:spcAft>
            <a:buNone/>
          </a:pPr>
          <a:r>
            <a:rPr lang="en-GB" sz="1600" kern="1200" dirty="0"/>
            <a:t>ICR </a:t>
          </a:r>
        </a:p>
        <a:p>
          <a:pPr marL="0" lvl="0" indent="0" algn="ctr" defTabSz="711200">
            <a:lnSpc>
              <a:spcPct val="90000"/>
            </a:lnSpc>
            <a:spcBef>
              <a:spcPct val="0"/>
            </a:spcBef>
            <a:spcAft>
              <a:spcPct val="35000"/>
            </a:spcAft>
            <a:buNone/>
          </a:pPr>
          <a:r>
            <a:rPr lang="en-GB" sz="1600" kern="1200" dirty="0"/>
            <a:t>4.61x</a:t>
          </a:r>
        </a:p>
      </dsp:txBody>
      <dsp:txXfrm rot="-5400000">
        <a:off x="1159572" y="527311"/>
        <a:ext cx="903810" cy="10388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000" y="685800"/>
            <a:ext cx="6096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Cover option 4 – Delete as appropriate</a:t>
            </a:r>
            <a:endParaRPr lang="en-US" dirty="0"/>
          </a:p>
        </p:txBody>
      </p:sp>
    </p:spTree>
    <p:extLst>
      <p:ext uri="{BB962C8B-B14F-4D97-AF65-F5344CB8AC3E}">
        <p14:creationId xmlns:p14="http://schemas.microsoft.com/office/powerpoint/2010/main" val="2608493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This is why we are here</a:t>
            </a:r>
          </a:p>
        </p:txBody>
      </p:sp>
    </p:spTree>
    <p:extLst>
      <p:ext uri="{BB962C8B-B14F-4D97-AF65-F5344CB8AC3E}">
        <p14:creationId xmlns:p14="http://schemas.microsoft.com/office/powerpoint/2010/main" val="3954889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288529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Finishing slide</a:t>
            </a:r>
            <a:endParaRPr lang="en-US" dirty="0"/>
          </a:p>
        </p:txBody>
      </p:sp>
    </p:spTree>
    <p:extLst>
      <p:ext uri="{BB962C8B-B14F-4D97-AF65-F5344CB8AC3E}">
        <p14:creationId xmlns:p14="http://schemas.microsoft.com/office/powerpoint/2010/main" val="621121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A4B0B-D2B7-48C6-85E4-FDC0EF80B7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F19A78-9E19-4D96-9AC9-CDDF1D8653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68599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2791553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Pag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DD1955C-398E-E24A-99D8-527084DF12FD}"/>
              </a:ext>
            </a:extLst>
          </p:cNvPr>
          <p:cNvSpPr>
            <a:spLocks noGrp="1"/>
          </p:cNvSpPr>
          <p:nvPr>
            <p:ph type="body" sz="quarter" idx="10"/>
          </p:nvPr>
        </p:nvSpPr>
        <p:spPr>
          <a:xfrm>
            <a:off x="2875784" y="2046521"/>
            <a:ext cx="6135687" cy="2676525"/>
          </a:xfrm>
          <a:prstGeom prst="rect">
            <a:avLst/>
          </a:prstGeom>
        </p:spPr>
        <p:txBody>
          <a:bodyPr anchor="ctr"/>
          <a:lstStyle>
            <a:lvl1pPr marL="0" indent="0" algn="ctr">
              <a:buNone/>
              <a:defRPr sz="6601" b="1" i="0" cap="all" baseline="0">
                <a:solidFill>
                  <a:schemeClr val="bg1"/>
                </a:solidFill>
                <a:latin typeface="Arial" panose="020B0604020202020204" pitchFamily="34" charset="0"/>
                <a:cs typeface="Arial" panose="020B0604020202020204" pitchFamily="34" charset="0"/>
              </a:defRPr>
            </a:lvl1pPr>
            <a:lvl2pPr>
              <a:defRPr b="1" i="0" cap="all" baseline="0">
                <a:latin typeface="Arial" panose="020B0604020202020204" pitchFamily="34" charset="0"/>
                <a:cs typeface="Arial" panose="020B0604020202020204" pitchFamily="34" charset="0"/>
              </a:defRPr>
            </a:lvl2pPr>
            <a:lvl3pPr>
              <a:defRPr b="1" i="0" cap="all" baseline="0">
                <a:latin typeface="Arial" panose="020B0604020202020204" pitchFamily="34" charset="0"/>
                <a:cs typeface="Arial" panose="020B0604020202020204" pitchFamily="34" charset="0"/>
              </a:defRPr>
            </a:lvl3pPr>
            <a:lvl4pPr>
              <a:defRPr b="1" i="0" cap="all" baseline="0">
                <a:latin typeface="Arial" panose="020B0604020202020204" pitchFamily="34" charset="0"/>
                <a:cs typeface="Arial" panose="020B0604020202020204" pitchFamily="34" charset="0"/>
              </a:defRPr>
            </a:lvl4pPr>
            <a:lvl5pPr>
              <a:defRPr b="1" i="0" cap="all" baseline="0">
                <a:latin typeface="Arial" panose="020B0604020202020204" pitchFamily="34" charset="0"/>
                <a:cs typeface="Arial" panose="020B0604020202020204" pitchFamily="34" charset="0"/>
              </a:defRPr>
            </a:lvl5pPr>
          </a:lstStyle>
          <a:p>
            <a:pPr lvl="0"/>
            <a:r>
              <a:rPr lang="en-GB" dirty="0"/>
              <a:t>Click to edit Master text</a:t>
            </a:r>
            <a:endParaRPr lang="en-US" dirty="0"/>
          </a:p>
        </p:txBody>
      </p:sp>
    </p:spTree>
    <p:extLst>
      <p:ext uri="{BB962C8B-B14F-4D97-AF65-F5344CB8AC3E}">
        <p14:creationId xmlns:p14="http://schemas.microsoft.com/office/powerpoint/2010/main" val="913766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Long Header)">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A856C141-9743-ED40-A203-FDA5C0CAC78B}"/>
              </a:ext>
            </a:extLst>
          </p:cNvPr>
          <p:cNvSpPr>
            <a:spLocks noGrp="1"/>
          </p:cNvSpPr>
          <p:nvPr>
            <p:ph type="title"/>
          </p:nvPr>
        </p:nvSpPr>
        <p:spPr>
          <a:xfrm>
            <a:off x="531340" y="308351"/>
            <a:ext cx="11121081" cy="607147"/>
          </a:xfrm>
          <a:prstGeom prst="rect">
            <a:avLst/>
          </a:prstGeom>
        </p:spPr>
        <p:txBody>
          <a:bodyPr vert="horz" lIns="91440" tIns="45720" rIns="91440" bIns="45720" rtlCol="0" anchor="ctr">
            <a:normAutofit/>
          </a:bodyPr>
          <a:lstStyle/>
          <a:p>
            <a:pPr marL="0" lvl="0" indent="0" algn="l" defTabSz="914399" rtl="0" eaLnBrk="1" latinLnBrk="0" hangingPunct="1">
              <a:lnSpc>
                <a:spcPct val="90000"/>
              </a:lnSpc>
              <a:spcBef>
                <a:spcPts val="1001"/>
              </a:spcBef>
              <a:buFont typeface="Arial" panose="020B0604020202020204" pitchFamily="34" charset="0"/>
              <a:buNone/>
            </a:pPr>
            <a:r>
              <a:rPr lang="en-US"/>
              <a:t>Click to edit Master title style</a:t>
            </a:r>
          </a:p>
        </p:txBody>
      </p:sp>
      <p:sp>
        <p:nvSpPr>
          <p:cNvPr id="4" name="Text Placeholder 9">
            <a:extLst>
              <a:ext uri="{FF2B5EF4-FFF2-40B4-BE49-F238E27FC236}">
                <a16:creationId xmlns:a16="http://schemas.microsoft.com/office/drawing/2014/main" id="{28387E64-C115-E94A-B57B-11DFFCC60B5D}"/>
              </a:ext>
            </a:extLst>
          </p:cNvPr>
          <p:cNvSpPr>
            <a:spLocks noGrp="1"/>
          </p:cNvSpPr>
          <p:nvPr>
            <p:ph type="body" sz="quarter" idx="10"/>
          </p:nvPr>
        </p:nvSpPr>
        <p:spPr>
          <a:xfrm>
            <a:off x="513009" y="1568409"/>
            <a:ext cx="11165982" cy="4874067"/>
          </a:xfrm>
          <a:prstGeom prst="rect">
            <a:avLst/>
          </a:prstGeom>
        </p:spPr>
        <p:txBody>
          <a:bodyPr/>
          <a:lstStyle>
            <a:lvl1pPr>
              <a:defRPr baseline="0">
                <a:solidFill>
                  <a:srgbClr val="3B3D44"/>
                </a:solidFill>
                <a:latin typeface="Arial" panose="020B0604020202020204" pitchFamily="34" charset="0"/>
              </a:defRPr>
            </a:lvl1pPr>
            <a:lvl2pPr>
              <a:defRPr baseline="0">
                <a:solidFill>
                  <a:srgbClr val="3B3D44"/>
                </a:solidFill>
                <a:latin typeface="Arial" panose="020B0604020202020204" pitchFamily="34" charset="0"/>
              </a:defRPr>
            </a:lvl2pPr>
            <a:lvl3pPr>
              <a:defRPr baseline="0">
                <a:solidFill>
                  <a:srgbClr val="3B3D44"/>
                </a:solidFill>
                <a:latin typeface="Arial" panose="020B0604020202020204" pitchFamily="34" charset="0"/>
              </a:defRPr>
            </a:lvl3pPr>
            <a:lvl4pPr>
              <a:defRPr baseline="0">
                <a:solidFill>
                  <a:srgbClr val="3B3D44"/>
                </a:solidFill>
                <a:latin typeface="Arial" panose="020B0604020202020204" pitchFamily="34" charset="0"/>
              </a:defRPr>
            </a:lvl4pPr>
            <a:lvl5pPr>
              <a:defRPr baseline="0">
                <a:solidFill>
                  <a:srgbClr val="3B3D44"/>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06105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ag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DD1955C-398E-E24A-99D8-527084DF12FD}"/>
              </a:ext>
            </a:extLst>
          </p:cNvPr>
          <p:cNvSpPr>
            <a:spLocks noGrp="1"/>
          </p:cNvSpPr>
          <p:nvPr>
            <p:ph type="body" sz="quarter" idx="10"/>
          </p:nvPr>
        </p:nvSpPr>
        <p:spPr>
          <a:xfrm>
            <a:off x="2875784" y="2046521"/>
            <a:ext cx="6135687" cy="2676525"/>
          </a:xfrm>
          <a:prstGeom prst="rect">
            <a:avLst/>
          </a:prstGeom>
        </p:spPr>
        <p:txBody>
          <a:bodyPr anchor="ctr"/>
          <a:lstStyle>
            <a:lvl1pPr marL="0" indent="0" algn="ctr">
              <a:buNone/>
              <a:defRPr sz="6601" b="1" i="0" cap="all" baseline="0">
                <a:solidFill>
                  <a:schemeClr val="bg1"/>
                </a:solidFill>
                <a:latin typeface="Arial" panose="020B0604020202020204" pitchFamily="34" charset="0"/>
                <a:cs typeface="Arial" panose="020B0604020202020204" pitchFamily="34" charset="0"/>
              </a:defRPr>
            </a:lvl1pPr>
            <a:lvl2pPr>
              <a:defRPr b="1" i="0" cap="all" baseline="0">
                <a:latin typeface="Arial" panose="020B0604020202020204" pitchFamily="34" charset="0"/>
                <a:cs typeface="Arial" panose="020B0604020202020204" pitchFamily="34" charset="0"/>
              </a:defRPr>
            </a:lvl2pPr>
            <a:lvl3pPr>
              <a:defRPr b="1" i="0" cap="all" baseline="0">
                <a:latin typeface="Arial" panose="020B0604020202020204" pitchFamily="34" charset="0"/>
                <a:cs typeface="Arial" panose="020B0604020202020204" pitchFamily="34" charset="0"/>
              </a:defRPr>
            </a:lvl3pPr>
            <a:lvl4pPr>
              <a:defRPr b="1" i="0" cap="all" baseline="0">
                <a:latin typeface="Arial" panose="020B0604020202020204" pitchFamily="34" charset="0"/>
                <a:cs typeface="Arial" panose="020B0604020202020204" pitchFamily="34" charset="0"/>
              </a:defRPr>
            </a:lvl4pPr>
            <a:lvl5pPr>
              <a:defRPr b="1" i="0" cap="all" baseline="0">
                <a:latin typeface="Arial" panose="020B0604020202020204" pitchFamily="34" charset="0"/>
                <a:cs typeface="Arial" panose="020B0604020202020204" pitchFamily="34" charset="0"/>
              </a:defRPr>
            </a:lvl5pPr>
          </a:lstStyle>
          <a:p>
            <a:pPr lvl="0"/>
            <a:r>
              <a:rPr lang="en-GB" dirty="0"/>
              <a:t>Click to edit Master text</a:t>
            </a:r>
            <a:endParaRPr lang="en-US" dirty="0"/>
          </a:p>
        </p:txBody>
      </p:sp>
    </p:spTree>
    <p:extLst>
      <p:ext uri="{BB962C8B-B14F-4D97-AF65-F5344CB8AC3E}">
        <p14:creationId xmlns:p14="http://schemas.microsoft.com/office/powerpoint/2010/main" val="1144045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3893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FB81D1-F74C-4319-AAA1-A96390FD41B2}"/>
              </a:ext>
            </a:extLst>
          </p:cNvPr>
          <p:cNvSpPr>
            <a:spLocks noGrp="1"/>
          </p:cNvSpPr>
          <p:nvPr>
            <p:ph type="sldNum" sz="quarter" idx="10"/>
          </p:nvPr>
        </p:nvSpPr>
        <p:spPr/>
        <p:txBody>
          <a:bodyPr/>
          <a:lstStyle/>
          <a:p>
            <a:fld id="{77E97D10-D9A9-484B-8952-77E80DA76D2D}" type="slidenum">
              <a:rPr lang="en-GB" smtClean="0"/>
              <a:t>‹#›</a:t>
            </a:fld>
            <a:endParaRPr lang="en-GB"/>
          </a:p>
        </p:txBody>
      </p:sp>
    </p:spTree>
    <p:extLst>
      <p:ext uri="{BB962C8B-B14F-4D97-AF65-F5344CB8AC3E}">
        <p14:creationId xmlns:p14="http://schemas.microsoft.com/office/powerpoint/2010/main" val="2296516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xt Slide (Standard Header)">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42DAD444-4D58-BB4A-A0A3-F304B2D6940F}"/>
              </a:ext>
            </a:extLst>
          </p:cNvPr>
          <p:cNvSpPr>
            <a:spLocks noGrp="1"/>
          </p:cNvSpPr>
          <p:nvPr>
            <p:ph type="body" sz="quarter" idx="10"/>
          </p:nvPr>
        </p:nvSpPr>
        <p:spPr>
          <a:xfrm>
            <a:off x="513009" y="1568409"/>
            <a:ext cx="11165982" cy="4874067"/>
          </a:xfrm>
          <a:prstGeom prst="rect">
            <a:avLst/>
          </a:prstGeom>
        </p:spPr>
        <p:txBody>
          <a:bodyPr/>
          <a:lstStyle>
            <a:lvl1pPr>
              <a:defRPr baseline="0">
                <a:solidFill>
                  <a:srgbClr val="3B3D44"/>
                </a:solidFill>
                <a:latin typeface="Arial" panose="020B0604020202020204" pitchFamily="34" charset="0"/>
              </a:defRPr>
            </a:lvl1pPr>
            <a:lvl2pPr>
              <a:defRPr baseline="0">
                <a:solidFill>
                  <a:srgbClr val="3B3D44"/>
                </a:solidFill>
                <a:latin typeface="Arial" panose="020B0604020202020204" pitchFamily="34" charset="0"/>
              </a:defRPr>
            </a:lvl2pPr>
            <a:lvl3pPr>
              <a:defRPr baseline="0">
                <a:solidFill>
                  <a:srgbClr val="3B3D44"/>
                </a:solidFill>
                <a:latin typeface="Arial" panose="020B0604020202020204" pitchFamily="34" charset="0"/>
              </a:defRPr>
            </a:lvl3pPr>
            <a:lvl4pPr>
              <a:defRPr baseline="0">
                <a:solidFill>
                  <a:srgbClr val="3B3D44"/>
                </a:solidFill>
                <a:latin typeface="Arial" panose="020B0604020202020204" pitchFamily="34" charset="0"/>
              </a:defRPr>
            </a:lvl4pPr>
            <a:lvl5pPr>
              <a:defRPr baseline="0">
                <a:solidFill>
                  <a:srgbClr val="3B3D44"/>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Placeholder 1">
            <a:extLst>
              <a:ext uri="{FF2B5EF4-FFF2-40B4-BE49-F238E27FC236}">
                <a16:creationId xmlns:a16="http://schemas.microsoft.com/office/drawing/2014/main" id="{4FD766BA-0DBC-7A45-839C-DE126E13002E}"/>
              </a:ext>
            </a:extLst>
          </p:cNvPr>
          <p:cNvSpPr>
            <a:spLocks noGrp="1"/>
          </p:cNvSpPr>
          <p:nvPr>
            <p:ph type="title"/>
          </p:nvPr>
        </p:nvSpPr>
        <p:spPr>
          <a:xfrm>
            <a:off x="531340" y="308351"/>
            <a:ext cx="11121081" cy="607147"/>
          </a:xfrm>
          <a:prstGeom prst="rect">
            <a:avLst/>
          </a:prstGeom>
        </p:spPr>
        <p:txBody>
          <a:bodyPr vert="horz" lIns="91440" tIns="45720" rIns="91440" bIns="45720" rtlCol="0" anchor="ctr">
            <a:normAutofit/>
          </a:bodyPr>
          <a:lstStyle/>
          <a:p>
            <a:pPr marL="0" lvl="0" indent="0" algn="l" defTabSz="914399" rtl="0" eaLnBrk="1" latinLnBrk="0" hangingPunct="1">
              <a:lnSpc>
                <a:spcPct val="90000"/>
              </a:lnSpc>
              <a:spcBef>
                <a:spcPts val="1001"/>
              </a:spcBef>
              <a:buFont typeface="Arial" panose="020B0604020202020204" pitchFamily="34" charset="0"/>
              <a:buNone/>
            </a:pPr>
            <a:r>
              <a:rPr lang="en-US"/>
              <a:t>Click to edit Master title style</a:t>
            </a:r>
          </a:p>
        </p:txBody>
      </p:sp>
      <p:sp>
        <p:nvSpPr>
          <p:cNvPr id="2" name="Slide Number Placeholder 1">
            <a:extLst>
              <a:ext uri="{FF2B5EF4-FFF2-40B4-BE49-F238E27FC236}">
                <a16:creationId xmlns:a16="http://schemas.microsoft.com/office/drawing/2014/main" id="{20670158-367F-43AB-AF49-5B75953616BA}"/>
              </a:ext>
            </a:extLst>
          </p:cNvPr>
          <p:cNvSpPr>
            <a:spLocks noGrp="1"/>
          </p:cNvSpPr>
          <p:nvPr>
            <p:ph type="sldNum" sz="quarter" idx="11"/>
          </p:nvPr>
        </p:nvSpPr>
        <p:spPr/>
        <p:txBody>
          <a:bodyPr/>
          <a:lstStyle/>
          <a:p>
            <a:fld id="{2EAAA7F0-8665-4272-B7DD-AEED47A922A5}" type="slidenum">
              <a:rPr lang="en-GB" smtClean="0"/>
              <a:t>‹#›</a:t>
            </a:fld>
            <a:endParaRPr lang="en-GB"/>
          </a:p>
        </p:txBody>
      </p:sp>
    </p:spTree>
    <p:extLst>
      <p:ext uri="{BB962C8B-B14F-4D97-AF65-F5344CB8AC3E}">
        <p14:creationId xmlns:p14="http://schemas.microsoft.com/office/powerpoint/2010/main" val="361808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8502372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Long Header)">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A856C141-9743-ED40-A203-FDA5C0CAC78B}"/>
              </a:ext>
            </a:extLst>
          </p:cNvPr>
          <p:cNvSpPr>
            <a:spLocks noGrp="1"/>
          </p:cNvSpPr>
          <p:nvPr>
            <p:ph type="title"/>
          </p:nvPr>
        </p:nvSpPr>
        <p:spPr>
          <a:xfrm>
            <a:off x="531340" y="308351"/>
            <a:ext cx="11121081" cy="607147"/>
          </a:xfrm>
          <a:prstGeom prst="rect">
            <a:avLst/>
          </a:prstGeom>
        </p:spPr>
        <p:txBody>
          <a:bodyPr vert="horz" lIns="91440" tIns="45720" rIns="91440" bIns="45720" rtlCol="0" anchor="ctr">
            <a:normAutofit/>
          </a:bodyPr>
          <a:lstStyle/>
          <a:p>
            <a:pPr marL="0" lvl="0" indent="0" algn="l" defTabSz="914399" rtl="0" eaLnBrk="1" latinLnBrk="0" hangingPunct="1">
              <a:lnSpc>
                <a:spcPct val="90000"/>
              </a:lnSpc>
              <a:spcBef>
                <a:spcPts val="1001"/>
              </a:spcBef>
              <a:buFont typeface="Arial" panose="020B0604020202020204" pitchFamily="34" charset="0"/>
              <a:buNone/>
            </a:pPr>
            <a:r>
              <a:rPr lang="en-US"/>
              <a:t>Click to edit Master title style</a:t>
            </a:r>
          </a:p>
        </p:txBody>
      </p:sp>
      <p:sp>
        <p:nvSpPr>
          <p:cNvPr id="4" name="Text Placeholder 9">
            <a:extLst>
              <a:ext uri="{FF2B5EF4-FFF2-40B4-BE49-F238E27FC236}">
                <a16:creationId xmlns:a16="http://schemas.microsoft.com/office/drawing/2014/main" id="{28387E64-C115-E94A-B57B-11DFFCC60B5D}"/>
              </a:ext>
            </a:extLst>
          </p:cNvPr>
          <p:cNvSpPr>
            <a:spLocks noGrp="1"/>
          </p:cNvSpPr>
          <p:nvPr>
            <p:ph type="body" sz="quarter" idx="10"/>
          </p:nvPr>
        </p:nvSpPr>
        <p:spPr>
          <a:xfrm>
            <a:off x="513009" y="1568409"/>
            <a:ext cx="11165982" cy="4874067"/>
          </a:xfrm>
          <a:prstGeom prst="rect">
            <a:avLst/>
          </a:prstGeom>
        </p:spPr>
        <p:txBody>
          <a:bodyPr/>
          <a:lstStyle>
            <a:lvl1pPr>
              <a:defRPr baseline="0">
                <a:solidFill>
                  <a:srgbClr val="3B3D44"/>
                </a:solidFill>
                <a:latin typeface="Arial" panose="020B0604020202020204" pitchFamily="34" charset="0"/>
              </a:defRPr>
            </a:lvl1pPr>
            <a:lvl2pPr>
              <a:defRPr baseline="0">
                <a:solidFill>
                  <a:srgbClr val="3B3D44"/>
                </a:solidFill>
                <a:latin typeface="Arial" panose="020B0604020202020204" pitchFamily="34" charset="0"/>
              </a:defRPr>
            </a:lvl2pPr>
            <a:lvl3pPr>
              <a:defRPr baseline="0">
                <a:solidFill>
                  <a:srgbClr val="3B3D44"/>
                </a:solidFill>
                <a:latin typeface="Arial" panose="020B0604020202020204" pitchFamily="34" charset="0"/>
              </a:defRPr>
            </a:lvl3pPr>
            <a:lvl4pPr>
              <a:defRPr baseline="0">
                <a:solidFill>
                  <a:srgbClr val="3B3D44"/>
                </a:solidFill>
                <a:latin typeface="Arial" panose="020B0604020202020204" pitchFamily="34" charset="0"/>
              </a:defRPr>
            </a:lvl4pPr>
            <a:lvl5pPr>
              <a:defRPr baseline="0">
                <a:solidFill>
                  <a:srgbClr val="3B3D44"/>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4121AE01-9CC4-4EA3-8856-5DF25C7D17BA}"/>
              </a:ext>
            </a:extLst>
          </p:cNvPr>
          <p:cNvSpPr>
            <a:spLocks noGrp="1"/>
          </p:cNvSpPr>
          <p:nvPr>
            <p:ph type="sldNum" sz="quarter" idx="11"/>
          </p:nvPr>
        </p:nvSpPr>
        <p:spPr/>
        <p:txBody>
          <a:bodyPr/>
          <a:lstStyle/>
          <a:p>
            <a:fld id="{0BE58566-1E02-4643-85A8-BF2A9EB2335C}" type="slidenum">
              <a:rPr lang="en-GB" smtClean="0"/>
              <a:t>‹#›</a:t>
            </a:fld>
            <a:endParaRPr lang="en-GB"/>
          </a:p>
        </p:txBody>
      </p:sp>
    </p:spTree>
    <p:extLst>
      <p:ext uri="{BB962C8B-B14F-4D97-AF65-F5344CB8AC3E}">
        <p14:creationId xmlns:p14="http://schemas.microsoft.com/office/powerpoint/2010/main" val="3561228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ext Slide (Standard Header)">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42DAD444-4D58-BB4A-A0A3-F304B2D6940F}"/>
              </a:ext>
            </a:extLst>
          </p:cNvPr>
          <p:cNvSpPr>
            <a:spLocks noGrp="1"/>
          </p:cNvSpPr>
          <p:nvPr>
            <p:ph type="body" sz="quarter" idx="10"/>
          </p:nvPr>
        </p:nvSpPr>
        <p:spPr>
          <a:xfrm>
            <a:off x="513009" y="1568409"/>
            <a:ext cx="11165982" cy="4874067"/>
          </a:xfrm>
          <a:prstGeom prst="rect">
            <a:avLst/>
          </a:prstGeom>
        </p:spPr>
        <p:txBody>
          <a:bodyPr/>
          <a:lstStyle>
            <a:lvl1pPr>
              <a:defRPr baseline="0">
                <a:solidFill>
                  <a:srgbClr val="3B3D44"/>
                </a:solidFill>
                <a:latin typeface="Arial" panose="020B0604020202020204" pitchFamily="34" charset="0"/>
              </a:defRPr>
            </a:lvl1pPr>
            <a:lvl2pPr>
              <a:defRPr baseline="0">
                <a:solidFill>
                  <a:srgbClr val="3B3D44"/>
                </a:solidFill>
                <a:latin typeface="Arial" panose="020B0604020202020204" pitchFamily="34" charset="0"/>
              </a:defRPr>
            </a:lvl2pPr>
            <a:lvl3pPr>
              <a:defRPr baseline="0">
                <a:solidFill>
                  <a:srgbClr val="3B3D44"/>
                </a:solidFill>
                <a:latin typeface="Arial" panose="020B0604020202020204" pitchFamily="34" charset="0"/>
              </a:defRPr>
            </a:lvl3pPr>
            <a:lvl4pPr>
              <a:defRPr baseline="0">
                <a:solidFill>
                  <a:srgbClr val="3B3D44"/>
                </a:solidFill>
                <a:latin typeface="Arial" panose="020B0604020202020204" pitchFamily="34" charset="0"/>
              </a:defRPr>
            </a:lvl4pPr>
            <a:lvl5pPr>
              <a:defRPr baseline="0">
                <a:solidFill>
                  <a:srgbClr val="3B3D44"/>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Placeholder 1">
            <a:extLst>
              <a:ext uri="{FF2B5EF4-FFF2-40B4-BE49-F238E27FC236}">
                <a16:creationId xmlns:a16="http://schemas.microsoft.com/office/drawing/2014/main" id="{4FD766BA-0DBC-7A45-839C-DE126E13002E}"/>
              </a:ext>
            </a:extLst>
          </p:cNvPr>
          <p:cNvSpPr>
            <a:spLocks noGrp="1"/>
          </p:cNvSpPr>
          <p:nvPr>
            <p:ph type="title"/>
          </p:nvPr>
        </p:nvSpPr>
        <p:spPr>
          <a:xfrm>
            <a:off x="531340" y="308351"/>
            <a:ext cx="11121081" cy="607147"/>
          </a:xfrm>
          <a:prstGeom prst="rect">
            <a:avLst/>
          </a:prstGeom>
        </p:spPr>
        <p:txBody>
          <a:bodyPr vert="horz" lIns="91440" tIns="45720" rIns="91440" bIns="45720" rtlCol="0" anchor="ctr">
            <a:normAutofit/>
          </a:bodyPr>
          <a:lstStyle/>
          <a:p>
            <a:pPr marL="0" lvl="0" indent="0" algn="l" defTabSz="914399" rtl="0" eaLnBrk="1" latinLnBrk="0" hangingPunct="1">
              <a:lnSpc>
                <a:spcPct val="90000"/>
              </a:lnSpc>
              <a:spcBef>
                <a:spcPts val="1001"/>
              </a:spcBef>
              <a:buFont typeface="Arial" panose="020B0604020202020204" pitchFamily="34" charset="0"/>
              <a:buNone/>
            </a:pPr>
            <a:r>
              <a:rPr lang="en-US"/>
              <a:t>Click to edit Master title style</a:t>
            </a:r>
          </a:p>
        </p:txBody>
      </p:sp>
      <p:sp>
        <p:nvSpPr>
          <p:cNvPr id="2" name="Slide Number Placeholder 1">
            <a:extLst>
              <a:ext uri="{FF2B5EF4-FFF2-40B4-BE49-F238E27FC236}">
                <a16:creationId xmlns:a16="http://schemas.microsoft.com/office/drawing/2014/main" id="{93252F40-FE4A-479F-B6B1-8EDE39F24717}"/>
              </a:ext>
            </a:extLst>
          </p:cNvPr>
          <p:cNvSpPr>
            <a:spLocks noGrp="1"/>
          </p:cNvSpPr>
          <p:nvPr>
            <p:ph type="sldNum" sz="quarter" idx="11"/>
          </p:nvPr>
        </p:nvSpPr>
        <p:spPr/>
        <p:txBody>
          <a:bodyPr/>
          <a:lstStyle/>
          <a:p>
            <a:fld id="{0BE58566-1E02-4643-85A8-BF2A9EB2335C}" type="slidenum">
              <a:rPr lang="en-GB" smtClean="0"/>
              <a:t>‹#›</a:t>
            </a:fld>
            <a:endParaRPr lang="en-GB"/>
          </a:p>
        </p:txBody>
      </p:sp>
    </p:spTree>
    <p:extLst>
      <p:ext uri="{BB962C8B-B14F-4D97-AF65-F5344CB8AC3E}">
        <p14:creationId xmlns:p14="http://schemas.microsoft.com/office/powerpoint/2010/main" val="28344261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1.emf"/><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8.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1340" y="1304321"/>
            <a:ext cx="11121081" cy="50889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4DDF3939-8031-7E43-AE6C-827DAAD93FA5}"/>
              </a:ext>
            </a:extLst>
          </p:cNvPr>
          <p:cNvPicPr>
            <a:picLocks noChangeAspect="1"/>
          </p:cNvPicPr>
          <p:nvPr userDrawn="1"/>
        </p:nvPicPr>
        <p:blipFill>
          <a:blip r:embed="rId3"/>
          <a:stretch>
            <a:fillRect/>
          </a:stretch>
        </p:blipFill>
        <p:spPr>
          <a:xfrm>
            <a:off x="-423926" y="254276"/>
            <a:ext cx="5259737" cy="756000"/>
          </a:xfrm>
          <a:prstGeom prst="rect">
            <a:avLst/>
          </a:prstGeom>
        </p:spPr>
      </p:pic>
      <p:sp>
        <p:nvSpPr>
          <p:cNvPr id="5" name="Tunnelling in London">
            <a:extLst>
              <a:ext uri="{FF2B5EF4-FFF2-40B4-BE49-F238E27FC236}">
                <a16:creationId xmlns:a16="http://schemas.microsoft.com/office/drawing/2014/main" id="{85D6BF3A-D5FB-CD44-9866-AFBAC8908B9A}"/>
              </a:ext>
            </a:extLst>
          </p:cNvPr>
          <p:cNvSpPr txBox="1"/>
          <p:nvPr userDrawn="1"/>
        </p:nvSpPr>
        <p:spPr>
          <a:xfrm>
            <a:off x="334566" y="393701"/>
            <a:ext cx="2962169" cy="400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b="1">
                <a:solidFill>
                  <a:srgbClr val="FFFFFF"/>
                </a:solidFill>
                <a:latin typeface="Arial"/>
                <a:ea typeface="Arial"/>
                <a:cs typeface="Arial"/>
                <a:sym typeface="Arial"/>
              </a:defRPr>
            </a:lvl1pPr>
          </a:lstStyle>
          <a:p>
            <a:endParaRPr sz="2000"/>
          </a:p>
        </p:txBody>
      </p:sp>
      <p:sp>
        <p:nvSpPr>
          <p:cNvPr id="2" name="Title Placeholder 1"/>
          <p:cNvSpPr>
            <a:spLocks noGrp="1"/>
          </p:cNvSpPr>
          <p:nvPr>
            <p:ph type="title"/>
          </p:nvPr>
        </p:nvSpPr>
        <p:spPr>
          <a:xfrm>
            <a:off x="531340" y="308351"/>
            <a:ext cx="11121081" cy="607147"/>
          </a:xfrm>
          <a:prstGeom prst="rect">
            <a:avLst/>
          </a:prstGeom>
        </p:spPr>
        <p:txBody>
          <a:bodyPr vert="horz" lIns="91440" tIns="45720" rIns="91440" bIns="45720" rtlCol="0" anchor="ctr">
            <a:normAutofit/>
          </a:bodyPr>
          <a:lstStyle/>
          <a:p>
            <a:pPr marL="0" lvl="0" indent="0" algn="l" defTabSz="914399" rtl="0" eaLnBrk="1" latinLnBrk="0" hangingPunct="1">
              <a:lnSpc>
                <a:spcPct val="90000"/>
              </a:lnSpc>
              <a:spcBef>
                <a:spcPts val="1001"/>
              </a:spcBef>
              <a:buFont typeface="Arial" panose="020B0604020202020204" pitchFamily="34" charset="0"/>
              <a:buNone/>
            </a:pPr>
            <a:r>
              <a:rPr lang="en-US"/>
              <a:t>Click to edit Master title style</a:t>
            </a:r>
          </a:p>
        </p:txBody>
      </p:sp>
      <p:sp>
        <p:nvSpPr>
          <p:cNvPr id="6" name="TextBox 5">
            <a:extLst>
              <a:ext uri="{FF2B5EF4-FFF2-40B4-BE49-F238E27FC236}">
                <a16:creationId xmlns:a16="http://schemas.microsoft.com/office/drawing/2014/main" id="{8D6C2A7F-FD03-0648-946F-5E6C60059CDC}"/>
              </a:ext>
            </a:extLst>
          </p:cNvPr>
          <p:cNvSpPr txBox="1"/>
          <p:nvPr userDrawn="1"/>
        </p:nvSpPr>
        <p:spPr>
          <a:xfrm>
            <a:off x="7834184" y="-2001795"/>
            <a:ext cx="184731" cy="369332"/>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1227481906"/>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914399" rtl="0" eaLnBrk="1" latinLnBrk="0" hangingPunct="1">
        <a:lnSpc>
          <a:spcPct val="90000"/>
        </a:lnSpc>
        <a:spcBef>
          <a:spcPct val="0"/>
        </a:spcBef>
        <a:buNone/>
        <a:defRPr lang="en-US" sz="2000" b="1" kern="1200" dirty="0">
          <a:solidFill>
            <a:schemeClr val="bg1"/>
          </a:solidFill>
          <a:latin typeface="+mj-lt"/>
          <a:ea typeface="+mn-ea"/>
          <a:cs typeface="+mn-cs"/>
        </a:defRPr>
      </a:lvl1pPr>
    </p:titleStyle>
    <p:bodyStyle>
      <a:lvl1pPr marL="230188" indent="-230188" algn="l" defTabSz="914399" rtl="0" eaLnBrk="1" latinLnBrk="0" hangingPunct="1">
        <a:lnSpc>
          <a:spcPct val="90000"/>
        </a:lnSpc>
        <a:spcBef>
          <a:spcPts val="1001"/>
        </a:spcBef>
        <a:buClr>
          <a:schemeClr val="accent1"/>
        </a:buClr>
        <a:buFont typeface="Arial" panose="020B0604020202020204" pitchFamily="34" charset="0"/>
        <a:buChar char="•"/>
        <a:tabLst/>
        <a:defRPr lang="en-US" sz="2000" kern="1200" baseline="0" smtClean="0">
          <a:solidFill>
            <a:srgbClr val="3B3D44"/>
          </a:solidFill>
          <a:latin typeface="+mj-lt"/>
          <a:ea typeface="+mn-ea"/>
          <a:cs typeface="+mn-cs"/>
        </a:defRPr>
      </a:lvl1pPr>
      <a:lvl2pPr marL="848701" indent="-180001" algn="l" defTabSz="914399" rtl="0" eaLnBrk="1" latinLnBrk="0" hangingPunct="1">
        <a:lnSpc>
          <a:spcPct val="90000"/>
        </a:lnSpc>
        <a:spcBef>
          <a:spcPts val="500"/>
        </a:spcBef>
        <a:buClr>
          <a:schemeClr val="accent1"/>
        </a:buClr>
        <a:buFont typeface="Arial" panose="020B0604020202020204" pitchFamily="34" charset="0"/>
        <a:buChar char="•"/>
        <a:defRPr lang="en-US" sz="2000" kern="1200" baseline="0" smtClean="0">
          <a:solidFill>
            <a:srgbClr val="3B3D44"/>
          </a:solidFill>
          <a:latin typeface="+mj-lt"/>
          <a:ea typeface="+mn-ea"/>
          <a:cs typeface="+mn-cs"/>
        </a:defRPr>
      </a:lvl2pPr>
      <a:lvl3pPr marL="1305900" indent="-180001" algn="l" defTabSz="914399" rtl="0" eaLnBrk="1" latinLnBrk="0" hangingPunct="1">
        <a:lnSpc>
          <a:spcPct val="90000"/>
        </a:lnSpc>
        <a:spcBef>
          <a:spcPts val="500"/>
        </a:spcBef>
        <a:buClr>
          <a:schemeClr val="accent1"/>
        </a:buClr>
        <a:buFont typeface="Arial" panose="020B0604020202020204" pitchFamily="34" charset="0"/>
        <a:buChar char="•"/>
        <a:defRPr lang="en-US" sz="2000" kern="1200" baseline="0" smtClean="0">
          <a:solidFill>
            <a:srgbClr val="3B3D44"/>
          </a:solidFill>
          <a:latin typeface="+mj-lt"/>
          <a:ea typeface="+mn-ea"/>
          <a:cs typeface="+mn-cs"/>
        </a:defRPr>
      </a:lvl3pPr>
      <a:lvl4pPr marL="1705950" indent="-180001" algn="l" defTabSz="914399" rtl="0" eaLnBrk="1" latinLnBrk="0" hangingPunct="1">
        <a:lnSpc>
          <a:spcPct val="90000"/>
        </a:lnSpc>
        <a:spcBef>
          <a:spcPts val="500"/>
        </a:spcBef>
        <a:buClr>
          <a:schemeClr val="accent1"/>
        </a:buClr>
        <a:buFont typeface="Arial" panose="020B0604020202020204" pitchFamily="34" charset="0"/>
        <a:buChar char="•"/>
        <a:defRPr lang="en-US" sz="1801" kern="1200" baseline="0" smtClean="0">
          <a:solidFill>
            <a:srgbClr val="3B3D44"/>
          </a:solidFill>
          <a:latin typeface="+mj-lt"/>
          <a:ea typeface="+mn-ea"/>
          <a:cs typeface="+mn-cs"/>
        </a:defRPr>
      </a:lvl4pPr>
      <a:lvl5pPr marL="2163151" indent="-180001" algn="l" defTabSz="914399" rtl="0" eaLnBrk="1" latinLnBrk="0" hangingPunct="1">
        <a:lnSpc>
          <a:spcPct val="90000"/>
        </a:lnSpc>
        <a:spcBef>
          <a:spcPts val="500"/>
        </a:spcBef>
        <a:buClr>
          <a:schemeClr val="accent1"/>
        </a:buClr>
        <a:buFont typeface="Arial" panose="020B0604020202020204" pitchFamily="34" charset="0"/>
        <a:buChar char="•"/>
        <a:defRPr lang="en-US" sz="1801" kern="1200" baseline="0" dirty="0">
          <a:solidFill>
            <a:srgbClr val="3B3D44"/>
          </a:solidFill>
          <a:latin typeface="+mj-lt"/>
          <a:ea typeface="+mn-ea"/>
          <a:cs typeface="+mn-cs"/>
        </a:defRPr>
      </a:lvl5pPr>
      <a:lvl6pPr marL="2514599" indent="-228600"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00" indent="-228600"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00" indent="-228600"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01" indent="-228600"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99" rtl="0" eaLnBrk="1" latinLnBrk="0" hangingPunct="1">
        <a:defRPr sz="1801" kern="1200">
          <a:solidFill>
            <a:schemeClr val="tx1"/>
          </a:solidFill>
          <a:latin typeface="+mn-lt"/>
          <a:ea typeface="+mn-ea"/>
          <a:cs typeface="+mn-cs"/>
        </a:defRPr>
      </a:lvl1pPr>
      <a:lvl2pPr marL="457200" algn="l" defTabSz="914399" rtl="0" eaLnBrk="1" latinLnBrk="0" hangingPunct="1">
        <a:defRPr sz="1801" kern="1200">
          <a:solidFill>
            <a:schemeClr val="tx1"/>
          </a:solidFill>
          <a:latin typeface="+mn-lt"/>
          <a:ea typeface="+mn-ea"/>
          <a:cs typeface="+mn-cs"/>
        </a:defRPr>
      </a:lvl2pPr>
      <a:lvl3pPr marL="914399" algn="l" defTabSz="914399" rtl="0" eaLnBrk="1" latinLnBrk="0" hangingPunct="1">
        <a:defRPr sz="1801" kern="1200">
          <a:solidFill>
            <a:schemeClr val="tx1"/>
          </a:solidFill>
          <a:latin typeface="+mn-lt"/>
          <a:ea typeface="+mn-ea"/>
          <a:cs typeface="+mn-cs"/>
        </a:defRPr>
      </a:lvl3pPr>
      <a:lvl4pPr marL="1371600" algn="l" defTabSz="914399" rtl="0" eaLnBrk="1" latinLnBrk="0" hangingPunct="1">
        <a:defRPr sz="1801" kern="1200">
          <a:solidFill>
            <a:schemeClr val="tx1"/>
          </a:solidFill>
          <a:latin typeface="+mn-lt"/>
          <a:ea typeface="+mn-ea"/>
          <a:cs typeface="+mn-cs"/>
        </a:defRPr>
      </a:lvl4pPr>
      <a:lvl5pPr marL="1828800" algn="l" defTabSz="914399" rtl="0" eaLnBrk="1" latinLnBrk="0" hangingPunct="1">
        <a:defRPr sz="1801" kern="1200">
          <a:solidFill>
            <a:schemeClr val="tx1"/>
          </a:solidFill>
          <a:latin typeface="+mn-lt"/>
          <a:ea typeface="+mn-ea"/>
          <a:cs typeface="+mn-cs"/>
        </a:defRPr>
      </a:lvl5pPr>
      <a:lvl6pPr marL="2286001" algn="l" defTabSz="914399" rtl="0" eaLnBrk="1" latinLnBrk="0" hangingPunct="1">
        <a:defRPr sz="1801" kern="1200">
          <a:solidFill>
            <a:schemeClr val="tx1"/>
          </a:solidFill>
          <a:latin typeface="+mn-lt"/>
          <a:ea typeface="+mn-ea"/>
          <a:cs typeface="+mn-cs"/>
        </a:defRPr>
      </a:lvl6pPr>
      <a:lvl7pPr marL="2743200" algn="l" defTabSz="914399" rtl="0" eaLnBrk="1" latinLnBrk="0" hangingPunct="1">
        <a:defRPr sz="1801" kern="1200">
          <a:solidFill>
            <a:schemeClr val="tx1"/>
          </a:solidFill>
          <a:latin typeface="+mn-lt"/>
          <a:ea typeface="+mn-ea"/>
          <a:cs typeface="+mn-cs"/>
        </a:defRPr>
      </a:lvl7pPr>
      <a:lvl8pPr marL="3200400" algn="l" defTabSz="914399" rtl="0" eaLnBrk="1" latinLnBrk="0" hangingPunct="1">
        <a:defRPr sz="1801" kern="1200">
          <a:solidFill>
            <a:schemeClr val="tx1"/>
          </a:solidFill>
          <a:latin typeface="+mn-lt"/>
          <a:ea typeface="+mn-ea"/>
          <a:cs typeface="+mn-cs"/>
        </a:defRPr>
      </a:lvl8pPr>
      <a:lvl9pPr marL="3657600" algn="l" defTabSz="91439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1340" y="1304321"/>
            <a:ext cx="11121081" cy="50889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4DDF3939-8031-7E43-AE6C-827DAAD93FA5}"/>
              </a:ext>
            </a:extLst>
          </p:cNvPr>
          <p:cNvPicPr>
            <a:picLocks noChangeAspect="1"/>
          </p:cNvPicPr>
          <p:nvPr userDrawn="1"/>
        </p:nvPicPr>
        <p:blipFill>
          <a:blip r:embed="rId3"/>
          <a:stretch>
            <a:fillRect/>
          </a:stretch>
        </p:blipFill>
        <p:spPr>
          <a:xfrm>
            <a:off x="-423926" y="254276"/>
            <a:ext cx="9972187" cy="756000"/>
          </a:xfrm>
          <a:prstGeom prst="rect">
            <a:avLst/>
          </a:prstGeom>
        </p:spPr>
      </p:pic>
      <p:sp>
        <p:nvSpPr>
          <p:cNvPr id="5" name="Tunnelling in London">
            <a:extLst>
              <a:ext uri="{FF2B5EF4-FFF2-40B4-BE49-F238E27FC236}">
                <a16:creationId xmlns:a16="http://schemas.microsoft.com/office/drawing/2014/main" id="{85D6BF3A-D5FB-CD44-9866-AFBAC8908B9A}"/>
              </a:ext>
            </a:extLst>
          </p:cNvPr>
          <p:cNvSpPr txBox="1"/>
          <p:nvPr userDrawn="1"/>
        </p:nvSpPr>
        <p:spPr>
          <a:xfrm>
            <a:off x="334566" y="393701"/>
            <a:ext cx="2962169" cy="400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b="1">
                <a:solidFill>
                  <a:srgbClr val="FFFFFF"/>
                </a:solidFill>
                <a:latin typeface="Arial"/>
                <a:ea typeface="Arial"/>
                <a:cs typeface="Arial"/>
                <a:sym typeface="Arial"/>
              </a:defRPr>
            </a:lvl1pPr>
          </a:lstStyle>
          <a:p>
            <a:endParaRPr sz="2000"/>
          </a:p>
        </p:txBody>
      </p:sp>
      <p:sp>
        <p:nvSpPr>
          <p:cNvPr id="2" name="Title Placeholder 1"/>
          <p:cNvSpPr>
            <a:spLocks noGrp="1"/>
          </p:cNvSpPr>
          <p:nvPr>
            <p:ph type="title"/>
          </p:nvPr>
        </p:nvSpPr>
        <p:spPr>
          <a:xfrm>
            <a:off x="531340" y="308351"/>
            <a:ext cx="11121081" cy="607147"/>
          </a:xfrm>
          <a:prstGeom prst="rect">
            <a:avLst/>
          </a:prstGeom>
        </p:spPr>
        <p:txBody>
          <a:bodyPr vert="horz" lIns="91440" tIns="45720" rIns="91440" bIns="45720" rtlCol="0" anchor="ctr">
            <a:normAutofit/>
          </a:bodyPr>
          <a:lstStyle/>
          <a:p>
            <a:pPr marL="0" lvl="0" indent="0" algn="l" defTabSz="914399" rtl="0" eaLnBrk="1" latinLnBrk="0" hangingPunct="1">
              <a:lnSpc>
                <a:spcPct val="90000"/>
              </a:lnSpc>
              <a:spcBef>
                <a:spcPts val="1001"/>
              </a:spcBef>
              <a:buFont typeface="Arial" panose="020B0604020202020204" pitchFamily="34" charset="0"/>
              <a:buNone/>
            </a:pPr>
            <a:r>
              <a:rPr lang="en-US"/>
              <a:t>Click to edit Master title style</a:t>
            </a:r>
          </a:p>
        </p:txBody>
      </p:sp>
      <p:sp>
        <p:nvSpPr>
          <p:cNvPr id="6" name="TextBox 5">
            <a:extLst>
              <a:ext uri="{FF2B5EF4-FFF2-40B4-BE49-F238E27FC236}">
                <a16:creationId xmlns:a16="http://schemas.microsoft.com/office/drawing/2014/main" id="{8D6C2A7F-FD03-0648-946F-5E6C60059CDC}"/>
              </a:ext>
            </a:extLst>
          </p:cNvPr>
          <p:cNvSpPr txBox="1"/>
          <p:nvPr userDrawn="1"/>
        </p:nvSpPr>
        <p:spPr>
          <a:xfrm>
            <a:off x="7834184" y="-2001795"/>
            <a:ext cx="184731" cy="369332"/>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3515107917"/>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399" rtl="0" eaLnBrk="1" latinLnBrk="0" hangingPunct="1">
        <a:lnSpc>
          <a:spcPct val="90000"/>
        </a:lnSpc>
        <a:spcBef>
          <a:spcPct val="0"/>
        </a:spcBef>
        <a:buNone/>
        <a:defRPr lang="en-US" sz="2000" b="1" kern="1200" dirty="0">
          <a:solidFill>
            <a:schemeClr val="bg1"/>
          </a:solidFill>
          <a:latin typeface="+mj-lt"/>
          <a:ea typeface="+mn-ea"/>
          <a:cs typeface="+mn-cs"/>
        </a:defRPr>
      </a:lvl1pPr>
    </p:titleStyle>
    <p:bodyStyle>
      <a:lvl1pPr marL="230188" indent="-230188" algn="l" defTabSz="914399" rtl="0" eaLnBrk="1" latinLnBrk="0" hangingPunct="1">
        <a:lnSpc>
          <a:spcPct val="90000"/>
        </a:lnSpc>
        <a:spcBef>
          <a:spcPts val="1001"/>
        </a:spcBef>
        <a:buClr>
          <a:schemeClr val="accent1"/>
        </a:buClr>
        <a:buFont typeface="Arial" panose="020B0604020202020204" pitchFamily="34" charset="0"/>
        <a:buChar char="•"/>
        <a:tabLst/>
        <a:defRPr lang="en-US" sz="2000" kern="1200" baseline="0" smtClean="0">
          <a:solidFill>
            <a:srgbClr val="3B3D44"/>
          </a:solidFill>
          <a:latin typeface="+mj-lt"/>
          <a:ea typeface="+mn-ea"/>
          <a:cs typeface="+mn-cs"/>
        </a:defRPr>
      </a:lvl1pPr>
      <a:lvl2pPr marL="848701" indent="-180001" algn="l" defTabSz="914399" rtl="0" eaLnBrk="1" latinLnBrk="0" hangingPunct="1">
        <a:lnSpc>
          <a:spcPct val="90000"/>
        </a:lnSpc>
        <a:spcBef>
          <a:spcPts val="500"/>
        </a:spcBef>
        <a:buClr>
          <a:schemeClr val="accent1"/>
        </a:buClr>
        <a:buFont typeface="Arial" panose="020B0604020202020204" pitchFamily="34" charset="0"/>
        <a:buChar char="•"/>
        <a:defRPr lang="en-US" sz="2000" kern="1200" baseline="0" smtClean="0">
          <a:solidFill>
            <a:srgbClr val="3B3D44"/>
          </a:solidFill>
          <a:latin typeface="+mj-lt"/>
          <a:ea typeface="+mn-ea"/>
          <a:cs typeface="+mn-cs"/>
        </a:defRPr>
      </a:lvl2pPr>
      <a:lvl3pPr marL="1305900" indent="-180001" algn="l" defTabSz="914399" rtl="0" eaLnBrk="1" latinLnBrk="0" hangingPunct="1">
        <a:lnSpc>
          <a:spcPct val="90000"/>
        </a:lnSpc>
        <a:spcBef>
          <a:spcPts val="500"/>
        </a:spcBef>
        <a:buClr>
          <a:schemeClr val="accent1"/>
        </a:buClr>
        <a:buFont typeface="Arial" panose="020B0604020202020204" pitchFamily="34" charset="0"/>
        <a:buChar char="•"/>
        <a:defRPr lang="en-US" sz="2000" kern="1200" baseline="0" smtClean="0">
          <a:solidFill>
            <a:srgbClr val="3B3D44"/>
          </a:solidFill>
          <a:latin typeface="+mj-lt"/>
          <a:ea typeface="+mn-ea"/>
          <a:cs typeface="+mn-cs"/>
        </a:defRPr>
      </a:lvl3pPr>
      <a:lvl4pPr marL="1705950" indent="-180001" algn="l" defTabSz="914399" rtl="0" eaLnBrk="1" latinLnBrk="0" hangingPunct="1">
        <a:lnSpc>
          <a:spcPct val="90000"/>
        </a:lnSpc>
        <a:spcBef>
          <a:spcPts val="500"/>
        </a:spcBef>
        <a:buClr>
          <a:schemeClr val="accent1"/>
        </a:buClr>
        <a:buFont typeface="Arial" panose="020B0604020202020204" pitchFamily="34" charset="0"/>
        <a:buChar char="•"/>
        <a:defRPr lang="en-US" sz="1801" kern="1200" baseline="0" smtClean="0">
          <a:solidFill>
            <a:srgbClr val="3B3D44"/>
          </a:solidFill>
          <a:latin typeface="+mj-lt"/>
          <a:ea typeface="+mn-ea"/>
          <a:cs typeface="+mn-cs"/>
        </a:defRPr>
      </a:lvl4pPr>
      <a:lvl5pPr marL="2163151" indent="-180001" algn="l" defTabSz="914399" rtl="0" eaLnBrk="1" latinLnBrk="0" hangingPunct="1">
        <a:lnSpc>
          <a:spcPct val="90000"/>
        </a:lnSpc>
        <a:spcBef>
          <a:spcPts val="500"/>
        </a:spcBef>
        <a:buClr>
          <a:schemeClr val="accent1"/>
        </a:buClr>
        <a:buFont typeface="Arial" panose="020B0604020202020204" pitchFamily="34" charset="0"/>
        <a:buChar char="•"/>
        <a:defRPr lang="en-US" sz="1801" kern="1200" baseline="0" dirty="0">
          <a:solidFill>
            <a:srgbClr val="3B3D44"/>
          </a:solidFill>
          <a:latin typeface="+mj-lt"/>
          <a:ea typeface="+mn-ea"/>
          <a:cs typeface="+mn-cs"/>
        </a:defRPr>
      </a:lvl5pPr>
      <a:lvl6pPr marL="2514599" indent="-228600"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00" indent="-228600"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00" indent="-228600"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01" indent="-228600"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99" rtl="0" eaLnBrk="1" latinLnBrk="0" hangingPunct="1">
        <a:defRPr sz="1801" kern="1200">
          <a:solidFill>
            <a:schemeClr val="tx1"/>
          </a:solidFill>
          <a:latin typeface="+mn-lt"/>
          <a:ea typeface="+mn-ea"/>
          <a:cs typeface="+mn-cs"/>
        </a:defRPr>
      </a:lvl1pPr>
      <a:lvl2pPr marL="457200" algn="l" defTabSz="914399" rtl="0" eaLnBrk="1" latinLnBrk="0" hangingPunct="1">
        <a:defRPr sz="1801" kern="1200">
          <a:solidFill>
            <a:schemeClr val="tx1"/>
          </a:solidFill>
          <a:latin typeface="+mn-lt"/>
          <a:ea typeface="+mn-ea"/>
          <a:cs typeface="+mn-cs"/>
        </a:defRPr>
      </a:lvl2pPr>
      <a:lvl3pPr marL="914399" algn="l" defTabSz="914399" rtl="0" eaLnBrk="1" latinLnBrk="0" hangingPunct="1">
        <a:defRPr sz="1801" kern="1200">
          <a:solidFill>
            <a:schemeClr val="tx1"/>
          </a:solidFill>
          <a:latin typeface="+mn-lt"/>
          <a:ea typeface="+mn-ea"/>
          <a:cs typeface="+mn-cs"/>
        </a:defRPr>
      </a:lvl3pPr>
      <a:lvl4pPr marL="1371600" algn="l" defTabSz="914399" rtl="0" eaLnBrk="1" latinLnBrk="0" hangingPunct="1">
        <a:defRPr sz="1801" kern="1200">
          <a:solidFill>
            <a:schemeClr val="tx1"/>
          </a:solidFill>
          <a:latin typeface="+mn-lt"/>
          <a:ea typeface="+mn-ea"/>
          <a:cs typeface="+mn-cs"/>
        </a:defRPr>
      </a:lvl4pPr>
      <a:lvl5pPr marL="1828800" algn="l" defTabSz="914399" rtl="0" eaLnBrk="1" latinLnBrk="0" hangingPunct="1">
        <a:defRPr sz="1801" kern="1200">
          <a:solidFill>
            <a:schemeClr val="tx1"/>
          </a:solidFill>
          <a:latin typeface="+mn-lt"/>
          <a:ea typeface="+mn-ea"/>
          <a:cs typeface="+mn-cs"/>
        </a:defRPr>
      </a:lvl5pPr>
      <a:lvl6pPr marL="2286001" algn="l" defTabSz="914399" rtl="0" eaLnBrk="1" latinLnBrk="0" hangingPunct="1">
        <a:defRPr sz="1801" kern="1200">
          <a:solidFill>
            <a:schemeClr val="tx1"/>
          </a:solidFill>
          <a:latin typeface="+mn-lt"/>
          <a:ea typeface="+mn-ea"/>
          <a:cs typeface="+mn-cs"/>
        </a:defRPr>
      </a:lvl6pPr>
      <a:lvl7pPr marL="2743200" algn="l" defTabSz="914399" rtl="0" eaLnBrk="1" latinLnBrk="0" hangingPunct="1">
        <a:defRPr sz="1801" kern="1200">
          <a:solidFill>
            <a:schemeClr val="tx1"/>
          </a:solidFill>
          <a:latin typeface="+mn-lt"/>
          <a:ea typeface="+mn-ea"/>
          <a:cs typeface="+mn-cs"/>
        </a:defRPr>
      </a:lvl7pPr>
      <a:lvl8pPr marL="3200400" algn="l" defTabSz="914399" rtl="0" eaLnBrk="1" latinLnBrk="0" hangingPunct="1">
        <a:defRPr sz="1801" kern="1200">
          <a:solidFill>
            <a:schemeClr val="tx1"/>
          </a:solidFill>
          <a:latin typeface="+mn-lt"/>
          <a:ea typeface="+mn-ea"/>
          <a:cs typeface="+mn-cs"/>
        </a:defRPr>
      </a:lvl8pPr>
      <a:lvl9pPr marL="3657600" algn="l" defTabSz="914399"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5185C7A7-A872-3B40-8B0B-08994B71AA1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50851706"/>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6" indent="-228606" algn="l" defTabSz="91442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6720102"/>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358485-6869-4A1B-9640-CCF70FE12F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E97D10-D9A9-484B-8952-77E80DA76D2D}" type="slidenum">
              <a:rPr lang="en-GB" smtClean="0"/>
              <a:t>‹#›</a:t>
            </a:fld>
            <a:endParaRPr lang="en-GB"/>
          </a:p>
        </p:txBody>
      </p:sp>
    </p:spTree>
    <p:extLst>
      <p:ext uri="{BB962C8B-B14F-4D97-AF65-F5344CB8AC3E}">
        <p14:creationId xmlns:p14="http://schemas.microsoft.com/office/powerpoint/2010/main" val="4261121568"/>
      </p:ext>
    </p:extLst>
  </p:cSld>
  <p:clrMap bg1="lt1" tx1="dk1" bg2="lt2" tx2="dk2" accent1="accent1" accent2="accent2" accent3="accent3" accent4="accent4" accent5="accent5" accent6="accent6" hlink="hlink" folHlink="folHlink"/>
  <p:sldLayoutIdLst>
    <p:sldLayoutId id="214748367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1340" y="1304321"/>
            <a:ext cx="11121081" cy="50889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4DDF3939-8031-7E43-AE6C-827DAAD93FA5}"/>
              </a:ext>
            </a:extLst>
          </p:cNvPr>
          <p:cNvPicPr>
            <a:picLocks noChangeAspect="1"/>
          </p:cNvPicPr>
          <p:nvPr userDrawn="1"/>
        </p:nvPicPr>
        <p:blipFill>
          <a:blip r:embed="rId4"/>
          <a:stretch>
            <a:fillRect/>
          </a:stretch>
        </p:blipFill>
        <p:spPr>
          <a:xfrm>
            <a:off x="-423926" y="254276"/>
            <a:ext cx="5259737" cy="756000"/>
          </a:xfrm>
          <a:prstGeom prst="rect">
            <a:avLst/>
          </a:prstGeom>
        </p:spPr>
      </p:pic>
      <p:sp>
        <p:nvSpPr>
          <p:cNvPr id="5" name="Tunnelling in London">
            <a:extLst>
              <a:ext uri="{FF2B5EF4-FFF2-40B4-BE49-F238E27FC236}">
                <a16:creationId xmlns:a16="http://schemas.microsoft.com/office/drawing/2014/main" id="{85D6BF3A-D5FB-CD44-9866-AFBAC8908B9A}"/>
              </a:ext>
            </a:extLst>
          </p:cNvPr>
          <p:cNvSpPr txBox="1"/>
          <p:nvPr userDrawn="1"/>
        </p:nvSpPr>
        <p:spPr>
          <a:xfrm>
            <a:off x="334566" y="393701"/>
            <a:ext cx="2962169" cy="40011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lvl1pPr>
              <a:defRPr sz="1200" b="1">
                <a:solidFill>
                  <a:srgbClr val="FFFFFF"/>
                </a:solidFill>
                <a:latin typeface="Arial"/>
                <a:ea typeface="Arial"/>
                <a:cs typeface="Arial"/>
                <a:sym typeface="Arial"/>
              </a:defRPr>
            </a:lvl1pPr>
          </a:lstStyle>
          <a:p>
            <a:endParaRPr sz="2000"/>
          </a:p>
        </p:txBody>
      </p:sp>
      <p:sp>
        <p:nvSpPr>
          <p:cNvPr id="2" name="Title Placeholder 1"/>
          <p:cNvSpPr>
            <a:spLocks noGrp="1"/>
          </p:cNvSpPr>
          <p:nvPr>
            <p:ph type="title"/>
          </p:nvPr>
        </p:nvSpPr>
        <p:spPr>
          <a:xfrm>
            <a:off x="531340" y="308351"/>
            <a:ext cx="11121081" cy="607147"/>
          </a:xfrm>
          <a:prstGeom prst="rect">
            <a:avLst/>
          </a:prstGeom>
        </p:spPr>
        <p:txBody>
          <a:bodyPr vert="horz" lIns="91440" tIns="45720" rIns="91440" bIns="45720" rtlCol="0" anchor="ctr">
            <a:normAutofit/>
          </a:bodyPr>
          <a:lstStyle/>
          <a:p>
            <a:pPr marL="0" lvl="0" indent="0" algn="l" defTabSz="914399" rtl="0" eaLnBrk="1" latinLnBrk="0" hangingPunct="1">
              <a:lnSpc>
                <a:spcPct val="90000"/>
              </a:lnSpc>
              <a:spcBef>
                <a:spcPts val="1001"/>
              </a:spcBef>
              <a:buFont typeface="Arial" panose="020B0604020202020204" pitchFamily="34" charset="0"/>
              <a:buNone/>
            </a:pPr>
            <a:r>
              <a:rPr lang="en-US"/>
              <a:t>Click to edit Master title style</a:t>
            </a:r>
          </a:p>
        </p:txBody>
      </p:sp>
      <p:sp>
        <p:nvSpPr>
          <p:cNvPr id="6" name="TextBox 5">
            <a:extLst>
              <a:ext uri="{FF2B5EF4-FFF2-40B4-BE49-F238E27FC236}">
                <a16:creationId xmlns:a16="http://schemas.microsoft.com/office/drawing/2014/main" id="{8D6C2A7F-FD03-0648-946F-5E6C60059CDC}"/>
              </a:ext>
            </a:extLst>
          </p:cNvPr>
          <p:cNvSpPr txBox="1"/>
          <p:nvPr userDrawn="1"/>
        </p:nvSpPr>
        <p:spPr>
          <a:xfrm>
            <a:off x="7834184" y="-2001795"/>
            <a:ext cx="184731" cy="369332"/>
          </a:xfrm>
          <a:prstGeom prst="rect">
            <a:avLst/>
          </a:prstGeom>
          <a:noFill/>
        </p:spPr>
        <p:txBody>
          <a:bodyPr wrap="none" rtlCol="0">
            <a:spAutoFit/>
          </a:bodyPr>
          <a:lstStyle/>
          <a:p>
            <a:endParaRPr lang="en-GB"/>
          </a:p>
        </p:txBody>
      </p:sp>
      <p:sp>
        <p:nvSpPr>
          <p:cNvPr id="7" name="Slide Number Placeholder 6">
            <a:extLst>
              <a:ext uri="{FF2B5EF4-FFF2-40B4-BE49-F238E27FC236}">
                <a16:creationId xmlns:a16="http://schemas.microsoft.com/office/drawing/2014/main" id="{C66A3882-C442-4511-96FA-5BD0536D4B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AAA7F0-8665-4272-B7DD-AEED47A922A5}" type="slidenum">
              <a:rPr lang="en-GB" smtClean="0"/>
              <a:t>‹#›</a:t>
            </a:fld>
            <a:endParaRPr lang="en-GB"/>
          </a:p>
        </p:txBody>
      </p:sp>
    </p:spTree>
    <p:extLst>
      <p:ext uri="{BB962C8B-B14F-4D97-AF65-F5344CB8AC3E}">
        <p14:creationId xmlns:p14="http://schemas.microsoft.com/office/powerpoint/2010/main" val="456874965"/>
      </p:ext>
    </p:extLst>
  </p:cSld>
  <p:clrMap bg1="lt1" tx1="dk1" bg2="lt2" tx2="dk2" accent1="accent1" accent2="accent2" accent3="accent3" accent4="accent4" accent5="accent5" accent6="accent6" hlink="hlink" folHlink="folHlink"/>
  <p:sldLayoutIdLst>
    <p:sldLayoutId id="2147483675" r:id="rId1"/>
    <p:sldLayoutId id="2147483682" r:id="rId2"/>
  </p:sldLayoutIdLst>
  <p:hf hdr="0" ftr="0" dt="0"/>
  <p:txStyles>
    <p:titleStyle>
      <a:lvl1pPr algn="l" defTabSz="914399" rtl="0" eaLnBrk="1" latinLnBrk="0" hangingPunct="1">
        <a:lnSpc>
          <a:spcPct val="90000"/>
        </a:lnSpc>
        <a:spcBef>
          <a:spcPct val="0"/>
        </a:spcBef>
        <a:buNone/>
        <a:defRPr lang="en-US" sz="2000" b="1" kern="1200" dirty="0">
          <a:solidFill>
            <a:schemeClr val="bg1"/>
          </a:solidFill>
          <a:latin typeface="+mj-lt"/>
          <a:ea typeface="+mn-ea"/>
          <a:cs typeface="+mn-cs"/>
        </a:defRPr>
      </a:lvl1pPr>
    </p:titleStyle>
    <p:bodyStyle>
      <a:lvl1pPr marL="230188" indent="-230188" algn="l" defTabSz="914399" rtl="0" eaLnBrk="1" latinLnBrk="0" hangingPunct="1">
        <a:lnSpc>
          <a:spcPct val="90000"/>
        </a:lnSpc>
        <a:spcBef>
          <a:spcPts val="1001"/>
        </a:spcBef>
        <a:buClr>
          <a:schemeClr val="accent1"/>
        </a:buClr>
        <a:buFont typeface="Arial" panose="020B0604020202020204" pitchFamily="34" charset="0"/>
        <a:buChar char="•"/>
        <a:tabLst/>
        <a:defRPr lang="en-US" sz="2000" kern="1200" baseline="0" smtClean="0">
          <a:solidFill>
            <a:srgbClr val="3B3D44"/>
          </a:solidFill>
          <a:latin typeface="+mj-lt"/>
          <a:ea typeface="+mn-ea"/>
          <a:cs typeface="+mn-cs"/>
        </a:defRPr>
      </a:lvl1pPr>
      <a:lvl2pPr marL="848701" indent="-180001" algn="l" defTabSz="914399" rtl="0" eaLnBrk="1" latinLnBrk="0" hangingPunct="1">
        <a:lnSpc>
          <a:spcPct val="90000"/>
        </a:lnSpc>
        <a:spcBef>
          <a:spcPts val="500"/>
        </a:spcBef>
        <a:buClr>
          <a:schemeClr val="accent1"/>
        </a:buClr>
        <a:buFont typeface="Arial" panose="020B0604020202020204" pitchFamily="34" charset="0"/>
        <a:buChar char="•"/>
        <a:defRPr lang="en-US" sz="2000" kern="1200" baseline="0" smtClean="0">
          <a:solidFill>
            <a:srgbClr val="3B3D44"/>
          </a:solidFill>
          <a:latin typeface="+mj-lt"/>
          <a:ea typeface="+mn-ea"/>
          <a:cs typeface="+mn-cs"/>
        </a:defRPr>
      </a:lvl2pPr>
      <a:lvl3pPr marL="1305900" indent="-180001" algn="l" defTabSz="914399" rtl="0" eaLnBrk="1" latinLnBrk="0" hangingPunct="1">
        <a:lnSpc>
          <a:spcPct val="90000"/>
        </a:lnSpc>
        <a:spcBef>
          <a:spcPts val="500"/>
        </a:spcBef>
        <a:buClr>
          <a:schemeClr val="accent1"/>
        </a:buClr>
        <a:buFont typeface="Arial" panose="020B0604020202020204" pitchFamily="34" charset="0"/>
        <a:buChar char="•"/>
        <a:defRPr lang="en-US" sz="2000" kern="1200" baseline="0" smtClean="0">
          <a:solidFill>
            <a:srgbClr val="3B3D44"/>
          </a:solidFill>
          <a:latin typeface="+mj-lt"/>
          <a:ea typeface="+mn-ea"/>
          <a:cs typeface="+mn-cs"/>
        </a:defRPr>
      </a:lvl3pPr>
      <a:lvl4pPr marL="1705950" indent="-180001" algn="l" defTabSz="914399" rtl="0" eaLnBrk="1" latinLnBrk="0" hangingPunct="1">
        <a:lnSpc>
          <a:spcPct val="90000"/>
        </a:lnSpc>
        <a:spcBef>
          <a:spcPts val="500"/>
        </a:spcBef>
        <a:buClr>
          <a:schemeClr val="accent1"/>
        </a:buClr>
        <a:buFont typeface="Arial" panose="020B0604020202020204" pitchFamily="34" charset="0"/>
        <a:buChar char="•"/>
        <a:defRPr lang="en-US" sz="1801" kern="1200" baseline="0" smtClean="0">
          <a:solidFill>
            <a:srgbClr val="3B3D44"/>
          </a:solidFill>
          <a:latin typeface="+mj-lt"/>
          <a:ea typeface="+mn-ea"/>
          <a:cs typeface="+mn-cs"/>
        </a:defRPr>
      </a:lvl4pPr>
      <a:lvl5pPr marL="2163151" indent="-180001" algn="l" defTabSz="914399" rtl="0" eaLnBrk="1" latinLnBrk="0" hangingPunct="1">
        <a:lnSpc>
          <a:spcPct val="90000"/>
        </a:lnSpc>
        <a:spcBef>
          <a:spcPts val="500"/>
        </a:spcBef>
        <a:buClr>
          <a:schemeClr val="accent1"/>
        </a:buClr>
        <a:buFont typeface="Arial" panose="020B0604020202020204" pitchFamily="34" charset="0"/>
        <a:buChar char="•"/>
        <a:defRPr lang="en-US" sz="1801" kern="1200" baseline="0" dirty="0">
          <a:solidFill>
            <a:srgbClr val="3B3D44"/>
          </a:solidFill>
          <a:latin typeface="+mj-lt"/>
          <a:ea typeface="+mn-ea"/>
          <a:cs typeface="+mn-cs"/>
        </a:defRPr>
      </a:lvl5pPr>
      <a:lvl6pPr marL="2514599" indent="-228600"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00" indent="-228600"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00" indent="-228600"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01" indent="-228600"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99" rtl="0" eaLnBrk="1" latinLnBrk="0" hangingPunct="1">
        <a:defRPr sz="1801" kern="1200">
          <a:solidFill>
            <a:schemeClr val="tx1"/>
          </a:solidFill>
          <a:latin typeface="+mn-lt"/>
          <a:ea typeface="+mn-ea"/>
          <a:cs typeface="+mn-cs"/>
        </a:defRPr>
      </a:lvl1pPr>
      <a:lvl2pPr marL="457200" algn="l" defTabSz="914399" rtl="0" eaLnBrk="1" latinLnBrk="0" hangingPunct="1">
        <a:defRPr sz="1801" kern="1200">
          <a:solidFill>
            <a:schemeClr val="tx1"/>
          </a:solidFill>
          <a:latin typeface="+mn-lt"/>
          <a:ea typeface="+mn-ea"/>
          <a:cs typeface="+mn-cs"/>
        </a:defRPr>
      </a:lvl2pPr>
      <a:lvl3pPr marL="914399" algn="l" defTabSz="914399" rtl="0" eaLnBrk="1" latinLnBrk="0" hangingPunct="1">
        <a:defRPr sz="1801" kern="1200">
          <a:solidFill>
            <a:schemeClr val="tx1"/>
          </a:solidFill>
          <a:latin typeface="+mn-lt"/>
          <a:ea typeface="+mn-ea"/>
          <a:cs typeface="+mn-cs"/>
        </a:defRPr>
      </a:lvl3pPr>
      <a:lvl4pPr marL="1371600" algn="l" defTabSz="914399" rtl="0" eaLnBrk="1" latinLnBrk="0" hangingPunct="1">
        <a:defRPr sz="1801" kern="1200">
          <a:solidFill>
            <a:schemeClr val="tx1"/>
          </a:solidFill>
          <a:latin typeface="+mn-lt"/>
          <a:ea typeface="+mn-ea"/>
          <a:cs typeface="+mn-cs"/>
        </a:defRPr>
      </a:lvl4pPr>
      <a:lvl5pPr marL="1828800" algn="l" defTabSz="914399" rtl="0" eaLnBrk="1" latinLnBrk="0" hangingPunct="1">
        <a:defRPr sz="1801" kern="1200">
          <a:solidFill>
            <a:schemeClr val="tx1"/>
          </a:solidFill>
          <a:latin typeface="+mn-lt"/>
          <a:ea typeface="+mn-ea"/>
          <a:cs typeface="+mn-cs"/>
        </a:defRPr>
      </a:lvl5pPr>
      <a:lvl6pPr marL="2286001" algn="l" defTabSz="914399" rtl="0" eaLnBrk="1" latinLnBrk="0" hangingPunct="1">
        <a:defRPr sz="1801" kern="1200">
          <a:solidFill>
            <a:schemeClr val="tx1"/>
          </a:solidFill>
          <a:latin typeface="+mn-lt"/>
          <a:ea typeface="+mn-ea"/>
          <a:cs typeface="+mn-cs"/>
        </a:defRPr>
      </a:lvl6pPr>
      <a:lvl7pPr marL="2743200" algn="l" defTabSz="914399" rtl="0" eaLnBrk="1" latinLnBrk="0" hangingPunct="1">
        <a:defRPr sz="1801" kern="1200">
          <a:solidFill>
            <a:schemeClr val="tx1"/>
          </a:solidFill>
          <a:latin typeface="+mn-lt"/>
          <a:ea typeface="+mn-ea"/>
          <a:cs typeface="+mn-cs"/>
        </a:defRPr>
      </a:lvl7pPr>
      <a:lvl8pPr marL="3200400" algn="l" defTabSz="914399" rtl="0" eaLnBrk="1" latinLnBrk="0" hangingPunct="1">
        <a:defRPr sz="1801" kern="1200">
          <a:solidFill>
            <a:schemeClr val="tx1"/>
          </a:solidFill>
          <a:latin typeface="+mn-lt"/>
          <a:ea typeface="+mn-ea"/>
          <a:cs typeface="+mn-cs"/>
        </a:defRPr>
      </a:lvl8pPr>
      <a:lvl9pPr marL="3657600" algn="l" defTabSz="914399" rtl="0" eaLnBrk="1" latinLnBrk="0" hangingPunct="1">
        <a:defRPr sz="1801"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1340" y="1304321"/>
            <a:ext cx="11121081" cy="50889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4DDF3939-8031-7E43-AE6C-827DAAD93FA5}"/>
              </a:ext>
            </a:extLst>
          </p:cNvPr>
          <p:cNvPicPr>
            <a:picLocks noChangeAspect="1"/>
          </p:cNvPicPr>
          <p:nvPr userDrawn="1"/>
        </p:nvPicPr>
        <p:blipFill>
          <a:blip r:embed="rId5"/>
          <a:stretch>
            <a:fillRect/>
          </a:stretch>
        </p:blipFill>
        <p:spPr>
          <a:xfrm>
            <a:off x="-423926" y="254276"/>
            <a:ext cx="9972187" cy="756000"/>
          </a:xfrm>
          <a:prstGeom prst="rect">
            <a:avLst/>
          </a:prstGeom>
        </p:spPr>
      </p:pic>
      <p:sp>
        <p:nvSpPr>
          <p:cNvPr id="5" name="Tunnelling in London">
            <a:extLst>
              <a:ext uri="{FF2B5EF4-FFF2-40B4-BE49-F238E27FC236}">
                <a16:creationId xmlns:a16="http://schemas.microsoft.com/office/drawing/2014/main" id="{85D6BF3A-D5FB-CD44-9866-AFBAC8908B9A}"/>
              </a:ext>
            </a:extLst>
          </p:cNvPr>
          <p:cNvSpPr txBox="1"/>
          <p:nvPr userDrawn="1"/>
        </p:nvSpPr>
        <p:spPr>
          <a:xfrm>
            <a:off x="334566" y="393701"/>
            <a:ext cx="2962169" cy="40011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lvl1pPr>
              <a:defRPr sz="1200" b="1">
                <a:solidFill>
                  <a:srgbClr val="FFFFFF"/>
                </a:solidFill>
                <a:latin typeface="Arial"/>
                <a:ea typeface="Arial"/>
                <a:cs typeface="Arial"/>
                <a:sym typeface="Arial"/>
              </a:defRPr>
            </a:lvl1pPr>
          </a:lstStyle>
          <a:p>
            <a:endParaRPr sz="2000"/>
          </a:p>
        </p:txBody>
      </p:sp>
      <p:sp>
        <p:nvSpPr>
          <p:cNvPr id="2" name="Title Placeholder 1"/>
          <p:cNvSpPr>
            <a:spLocks noGrp="1"/>
          </p:cNvSpPr>
          <p:nvPr>
            <p:ph type="title"/>
          </p:nvPr>
        </p:nvSpPr>
        <p:spPr>
          <a:xfrm>
            <a:off x="531340" y="308351"/>
            <a:ext cx="11121081" cy="607147"/>
          </a:xfrm>
          <a:prstGeom prst="rect">
            <a:avLst/>
          </a:prstGeom>
        </p:spPr>
        <p:txBody>
          <a:bodyPr vert="horz" lIns="91440" tIns="45720" rIns="91440" bIns="45720" rtlCol="0" anchor="ctr">
            <a:normAutofit/>
          </a:bodyPr>
          <a:lstStyle/>
          <a:p>
            <a:pPr marL="0" lvl="0" indent="0" algn="l" defTabSz="914399" rtl="0" eaLnBrk="1" latinLnBrk="0" hangingPunct="1">
              <a:lnSpc>
                <a:spcPct val="90000"/>
              </a:lnSpc>
              <a:spcBef>
                <a:spcPts val="1001"/>
              </a:spcBef>
              <a:buFont typeface="Arial" panose="020B0604020202020204" pitchFamily="34" charset="0"/>
              <a:buNone/>
            </a:pPr>
            <a:r>
              <a:rPr lang="en-US"/>
              <a:t>Click to edit Master title style</a:t>
            </a:r>
          </a:p>
        </p:txBody>
      </p:sp>
      <p:sp>
        <p:nvSpPr>
          <p:cNvPr id="6" name="TextBox 5">
            <a:extLst>
              <a:ext uri="{FF2B5EF4-FFF2-40B4-BE49-F238E27FC236}">
                <a16:creationId xmlns:a16="http://schemas.microsoft.com/office/drawing/2014/main" id="{8D6C2A7F-FD03-0648-946F-5E6C60059CDC}"/>
              </a:ext>
            </a:extLst>
          </p:cNvPr>
          <p:cNvSpPr txBox="1"/>
          <p:nvPr userDrawn="1"/>
        </p:nvSpPr>
        <p:spPr>
          <a:xfrm>
            <a:off x="7834184" y="-2001795"/>
            <a:ext cx="184731" cy="369332"/>
          </a:xfrm>
          <a:prstGeom prst="rect">
            <a:avLst/>
          </a:prstGeom>
          <a:noFill/>
        </p:spPr>
        <p:txBody>
          <a:bodyPr wrap="none" rtlCol="0">
            <a:spAutoFit/>
          </a:bodyPr>
          <a:lstStyle/>
          <a:p>
            <a:endParaRPr lang="en-GB"/>
          </a:p>
        </p:txBody>
      </p:sp>
      <p:sp>
        <p:nvSpPr>
          <p:cNvPr id="7" name="Slide Number Placeholder 6">
            <a:extLst>
              <a:ext uri="{FF2B5EF4-FFF2-40B4-BE49-F238E27FC236}">
                <a16:creationId xmlns:a16="http://schemas.microsoft.com/office/drawing/2014/main" id="{BBA83008-300C-42C2-8918-5968F208F1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E58566-1E02-4643-85A8-BF2A9EB2335C}" type="slidenum">
              <a:rPr lang="en-GB" smtClean="0"/>
              <a:t>‹#›</a:t>
            </a:fld>
            <a:endParaRPr lang="en-GB"/>
          </a:p>
        </p:txBody>
      </p:sp>
    </p:spTree>
    <p:extLst>
      <p:ext uri="{BB962C8B-B14F-4D97-AF65-F5344CB8AC3E}">
        <p14:creationId xmlns:p14="http://schemas.microsoft.com/office/powerpoint/2010/main" val="19276398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83" r:id="rId3"/>
  </p:sldLayoutIdLst>
  <p:hf hdr="0" ftr="0" dt="0"/>
  <p:txStyles>
    <p:titleStyle>
      <a:lvl1pPr algn="l" defTabSz="914399" rtl="0" eaLnBrk="1" latinLnBrk="0" hangingPunct="1">
        <a:lnSpc>
          <a:spcPct val="90000"/>
        </a:lnSpc>
        <a:spcBef>
          <a:spcPct val="0"/>
        </a:spcBef>
        <a:buNone/>
        <a:defRPr lang="en-US" sz="2000" b="1" kern="1200" dirty="0">
          <a:solidFill>
            <a:schemeClr val="bg1"/>
          </a:solidFill>
          <a:latin typeface="+mj-lt"/>
          <a:ea typeface="+mn-ea"/>
          <a:cs typeface="+mn-cs"/>
        </a:defRPr>
      </a:lvl1pPr>
    </p:titleStyle>
    <p:bodyStyle>
      <a:lvl1pPr marL="230188" indent="-230188" algn="l" defTabSz="914399" rtl="0" eaLnBrk="1" latinLnBrk="0" hangingPunct="1">
        <a:lnSpc>
          <a:spcPct val="90000"/>
        </a:lnSpc>
        <a:spcBef>
          <a:spcPts val="1001"/>
        </a:spcBef>
        <a:buClr>
          <a:schemeClr val="accent1"/>
        </a:buClr>
        <a:buFont typeface="Arial" panose="020B0604020202020204" pitchFamily="34" charset="0"/>
        <a:buChar char="•"/>
        <a:tabLst/>
        <a:defRPr lang="en-US" sz="2000" kern="1200" baseline="0" smtClean="0">
          <a:solidFill>
            <a:srgbClr val="3B3D44"/>
          </a:solidFill>
          <a:latin typeface="+mj-lt"/>
          <a:ea typeface="+mn-ea"/>
          <a:cs typeface="+mn-cs"/>
        </a:defRPr>
      </a:lvl1pPr>
      <a:lvl2pPr marL="848701" indent="-180001" algn="l" defTabSz="914399" rtl="0" eaLnBrk="1" latinLnBrk="0" hangingPunct="1">
        <a:lnSpc>
          <a:spcPct val="90000"/>
        </a:lnSpc>
        <a:spcBef>
          <a:spcPts val="500"/>
        </a:spcBef>
        <a:buClr>
          <a:schemeClr val="accent1"/>
        </a:buClr>
        <a:buFont typeface="Arial" panose="020B0604020202020204" pitchFamily="34" charset="0"/>
        <a:buChar char="•"/>
        <a:defRPr lang="en-US" sz="2000" kern="1200" baseline="0" smtClean="0">
          <a:solidFill>
            <a:srgbClr val="3B3D44"/>
          </a:solidFill>
          <a:latin typeface="+mj-lt"/>
          <a:ea typeface="+mn-ea"/>
          <a:cs typeface="+mn-cs"/>
        </a:defRPr>
      </a:lvl2pPr>
      <a:lvl3pPr marL="1305900" indent="-180001" algn="l" defTabSz="914399" rtl="0" eaLnBrk="1" latinLnBrk="0" hangingPunct="1">
        <a:lnSpc>
          <a:spcPct val="90000"/>
        </a:lnSpc>
        <a:spcBef>
          <a:spcPts val="500"/>
        </a:spcBef>
        <a:buClr>
          <a:schemeClr val="accent1"/>
        </a:buClr>
        <a:buFont typeface="Arial" panose="020B0604020202020204" pitchFamily="34" charset="0"/>
        <a:buChar char="•"/>
        <a:defRPr lang="en-US" sz="2000" kern="1200" baseline="0" smtClean="0">
          <a:solidFill>
            <a:srgbClr val="3B3D44"/>
          </a:solidFill>
          <a:latin typeface="+mj-lt"/>
          <a:ea typeface="+mn-ea"/>
          <a:cs typeface="+mn-cs"/>
        </a:defRPr>
      </a:lvl3pPr>
      <a:lvl4pPr marL="1705950" indent="-180001" algn="l" defTabSz="914399" rtl="0" eaLnBrk="1" latinLnBrk="0" hangingPunct="1">
        <a:lnSpc>
          <a:spcPct val="90000"/>
        </a:lnSpc>
        <a:spcBef>
          <a:spcPts val="500"/>
        </a:spcBef>
        <a:buClr>
          <a:schemeClr val="accent1"/>
        </a:buClr>
        <a:buFont typeface="Arial" panose="020B0604020202020204" pitchFamily="34" charset="0"/>
        <a:buChar char="•"/>
        <a:defRPr lang="en-US" sz="1801" kern="1200" baseline="0" smtClean="0">
          <a:solidFill>
            <a:srgbClr val="3B3D44"/>
          </a:solidFill>
          <a:latin typeface="+mj-lt"/>
          <a:ea typeface="+mn-ea"/>
          <a:cs typeface="+mn-cs"/>
        </a:defRPr>
      </a:lvl4pPr>
      <a:lvl5pPr marL="2163151" indent="-180001" algn="l" defTabSz="914399" rtl="0" eaLnBrk="1" latinLnBrk="0" hangingPunct="1">
        <a:lnSpc>
          <a:spcPct val="90000"/>
        </a:lnSpc>
        <a:spcBef>
          <a:spcPts val="500"/>
        </a:spcBef>
        <a:buClr>
          <a:schemeClr val="accent1"/>
        </a:buClr>
        <a:buFont typeface="Arial" panose="020B0604020202020204" pitchFamily="34" charset="0"/>
        <a:buChar char="•"/>
        <a:defRPr lang="en-US" sz="1801" kern="1200" baseline="0" dirty="0">
          <a:solidFill>
            <a:srgbClr val="3B3D44"/>
          </a:solidFill>
          <a:latin typeface="+mj-lt"/>
          <a:ea typeface="+mn-ea"/>
          <a:cs typeface="+mn-cs"/>
        </a:defRPr>
      </a:lvl5pPr>
      <a:lvl6pPr marL="2514599" indent="-228600"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00" indent="-228600"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00" indent="-228600"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01" indent="-228600"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99" rtl="0" eaLnBrk="1" latinLnBrk="0" hangingPunct="1">
        <a:defRPr sz="1801" kern="1200">
          <a:solidFill>
            <a:schemeClr val="tx1"/>
          </a:solidFill>
          <a:latin typeface="+mn-lt"/>
          <a:ea typeface="+mn-ea"/>
          <a:cs typeface="+mn-cs"/>
        </a:defRPr>
      </a:lvl1pPr>
      <a:lvl2pPr marL="457200" algn="l" defTabSz="914399" rtl="0" eaLnBrk="1" latinLnBrk="0" hangingPunct="1">
        <a:defRPr sz="1801" kern="1200">
          <a:solidFill>
            <a:schemeClr val="tx1"/>
          </a:solidFill>
          <a:latin typeface="+mn-lt"/>
          <a:ea typeface="+mn-ea"/>
          <a:cs typeface="+mn-cs"/>
        </a:defRPr>
      </a:lvl2pPr>
      <a:lvl3pPr marL="914399" algn="l" defTabSz="914399" rtl="0" eaLnBrk="1" latinLnBrk="0" hangingPunct="1">
        <a:defRPr sz="1801" kern="1200">
          <a:solidFill>
            <a:schemeClr val="tx1"/>
          </a:solidFill>
          <a:latin typeface="+mn-lt"/>
          <a:ea typeface="+mn-ea"/>
          <a:cs typeface="+mn-cs"/>
        </a:defRPr>
      </a:lvl3pPr>
      <a:lvl4pPr marL="1371600" algn="l" defTabSz="914399" rtl="0" eaLnBrk="1" latinLnBrk="0" hangingPunct="1">
        <a:defRPr sz="1801" kern="1200">
          <a:solidFill>
            <a:schemeClr val="tx1"/>
          </a:solidFill>
          <a:latin typeface="+mn-lt"/>
          <a:ea typeface="+mn-ea"/>
          <a:cs typeface="+mn-cs"/>
        </a:defRPr>
      </a:lvl4pPr>
      <a:lvl5pPr marL="1828800" algn="l" defTabSz="914399" rtl="0" eaLnBrk="1" latinLnBrk="0" hangingPunct="1">
        <a:defRPr sz="1801" kern="1200">
          <a:solidFill>
            <a:schemeClr val="tx1"/>
          </a:solidFill>
          <a:latin typeface="+mn-lt"/>
          <a:ea typeface="+mn-ea"/>
          <a:cs typeface="+mn-cs"/>
        </a:defRPr>
      </a:lvl5pPr>
      <a:lvl6pPr marL="2286001" algn="l" defTabSz="914399" rtl="0" eaLnBrk="1" latinLnBrk="0" hangingPunct="1">
        <a:defRPr sz="1801" kern="1200">
          <a:solidFill>
            <a:schemeClr val="tx1"/>
          </a:solidFill>
          <a:latin typeface="+mn-lt"/>
          <a:ea typeface="+mn-ea"/>
          <a:cs typeface="+mn-cs"/>
        </a:defRPr>
      </a:lvl6pPr>
      <a:lvl7pPr marL="2743200" algn="l" defTabSz="914399" rtl="0" eaLnBrk="1" latinLnBrk="0" hangingPunct="1">
        <a:defRPr sz="1801" kern="1200">
          <a:solidFill>
            <a:schemeClr val="tx1"/>
          </a:solidFill>
          <a:latin typeface="+mn-lt"/>
          <a:ea typeface="+mn-ea"/>
          <a:cs typeface="+mn-cs"/>
        </a:defRPr>
      </a:lvl7pPr>
      <a:lvl8pPr marL="3200400" algn="l" defTabSz="914399" rtl="0" eaLnBrk="1" latinLnBrk="0" hangingPunct="1">
        <a:defRPr sz="1801" kern="1200">
          <a:solidFill>
            <a:schemeClr val="tx1"/>
          </a:solidFill>
          <a:latin typeface="+mn-lt"/>
          <a:ea typeface="+mn-ea"/>
          <a:cs typeface="+mn-cs"/>
        </a:defRPr>
      </a:lvl8pPr>
      <a:lvl9pPr marL="3657600" algn="l" defTabSz="914399" rtl="0" eaLnBrk="1" latinLnBrk="0" hangingPunct="1">
        <a:defRPr sz="1801"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5185C7A7-A872-3B40-8B0B-08994B71AA1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38383309"/>
      </p:ext>
    </p:extLst>
  </p:cSld>
  <p:clrMap bg1="lt1" tx1="dk1" bg2="lt2" tx2="dk2" accent1="accent1" accent2="accent2" accent3="accent3" accent4="accent4" accent5="accent5" accent6="accent6" hlink="hlink" folHlink="folHlink"/>
  <p:sldLayoutIdLst>
    <p:sldLayoutId id="2147483680" r:id="rId1"/>
  </p:sldLayoutIdLst>
  <p:hf hdr="0" ftr="0" dt="0"/>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6" indent="-228606" algn="l" defTabSz="91442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26" Type="http://schemas.microsoft.com/office/2007/relationships/diagramDrawing" Target="../diagrams/drawing5.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5" Type="http://schemas.openxmlformats.org/officeDocument/2006/relationships/diagramColors" Target="../diagrams/colors5.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29" Type="http://schemas.openxmlformats.org/officeDocument/2006/relationships/diagramQuickStyle" Target="../diagrams/quickStyle6.xml"/><Relationship Id="rId1" Type="http://schemas.openxmlformats.org/officeDocument/2006/relationships/slideLayout" Target="../slideLayouts/slideLayout9.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diagramQuickStyle" Target="../diagrams/quickStyle5.xml"/><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diagramLayout" Target="../diagrams/layout5.xml"/><Relationship Id="rId28" Type="http://schemas.openxmlformats.org/officeDocument/2006/relationships/diagramLayout" Target="../diagrams/layout6.xml"/><Relationship Id="rId10" Type="http://schemas.openxmlformats.org/officeDocument/2006/relationships/diagramColors" Target="../diagrams/colors2.xml"/><Relationship Id="rId19" Type="http://schemas.openxmlformats.org/officeDocument/2006/relationships/diagramQuickStyle" Target="../diagrams/quickStyle4.xml"/><Relationship Id="rId31" Type="http://schemas.microsoft.com/office/2007/relationships/diagramDrawing" Target="../diagrams/drawing6.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diagramData" Target="../diagrams/data5.xml"/><Relationship Id="rId27" Type="http://schemas.openxmlformats.org/officeDocument/2006/relationships/diagramData" Target="../diagrams/data6.xml"/><Relationship Id="rId30" Type="http://schemas.openxmlformats.org/officeDocument/2006/relationships/diagramColors" Target="../diagrams/colors6.xml"/></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uilding&#10;&#10;Description automatically generated">
            <a:extLst>
              <a:ext uri="{FF2B5EF4-FFF2-40B4-BE49-F238E27FC236}">
                <a16:creationId xmlns:a16="http://schemas.microsoft.com/office/drawing/2014/main" id="{16C801F4-1865-DB45-840C-7BB13A9AF1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3" name="Heading here"/>
          <p:cNvSpPr txBox="1"/>
          <p:nvPr/>
        </p:nvSpPr>
        <p:spPr>
          <a:xfrm>
            <a:off x="1204175" y="582072"/>
            <a:ext cx="6780726"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4000" b="1" cap="all">
                <a:solidFill>
                  <a:srgbClr val="FFFFFF"/>
                </a:solidFill>
                <a:latin typeface="Arial"/>
                <a:ea typeface="Arial"/>
                <a:cs typeface="Arial"/>
                <a:sym typeface="Arial"/>
              </a:defRPr>
            </a:lvl1pPr>
          </a:lstStyle>
          <a:p>
            <a:pPr lvl="0">
              <a:defRPr/>
            </a:pPr>
            <a:r>
              <a:rPr lang="en-GB" sz="2800" dirty="0"/>
              <a:t>TIDEWAY – Investor UPDATE </a:t>
            </a:r>
          </a:p>
        </p:txBody>
      </p:sp>
      <p:sp>
        <p:nvSpPr>
          <p:cNvPr id="114" name="Sub heading/Date etc…"/>
          <p:cNvSpPr txBox="1"/>
          <p:nvPr/>
        </p:nvSpPr>
        <p:spPr>
          <a:xfrm>
            <a:off x="1204175" y="1300767"/>
            <a:ext cx="6780726" cy="400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000" b="1">
                <a:solidFill>
                  <a:srgbClr val="FFFFFF"/>
                </a:solidFill>
                <a:latin typeface="Arial"/>
                <a:ea typeface="Arial"/>
                <a:cs typeface="Arial"/>
                <a:sym typeface="Arial"/>
              </a:defRPr>
            </a:lvl1pPr>
          </a:lstStyle>
          <a:p>
            <a:r>
              <a:rPr lang="en-GB" dirty="0"/>
              <a:t>September 2021</a:t>
            </a:r>
            <a:endParaRPr dirty="0"/>
          </a:p>
        </p:txBody>
      </p:sp>
      <p:pic>
        <p:nvPicPr>
          <p:cNvPr id="5" name="Picture 4" descr="Logo&#10;&#10;Description automatically generated">
            <a:extLst>
              <a:ext uri="{FF2B5EF4-FFF2-40B4-BE49-F238E27FC236}">
                <a16:creationId xmlns:a16="http://schemas.microsoft.com/office/drawing/2014/main" id="{2F78ED3B-F512-4048-BEEA-E35F8CE6DC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3200" y="4910328"/>
            <a:ext cx="1700784" cy="1700784"/>
          </a:xfrm>
          <a:prstGeom prst="rect">
            <a:avLst/>
          </a:prstGeom>
        </p:spPr>
      </p:pic>
    </p:spTree>
    <p:extLst>
      <p:ext uri="{BB962C8B-B14F-4D97-AF65-F5344CB8AC3E}">
        <p14:creationId xmlns:p14="http://schemas.microsoft.com/office/powerpoint/2010/main" val="3940949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388C9-A64E-5447-BD8B-7AD9D7E72D85}"/>
              </a:ext>
            </a:extLst>
          </p:cNvPr>
          <p:cNvSpPr>
            <a:spLocks noGrp="1"/>
          </p:cNvSpPr>
          <p:nvPr>
            <p:ph type="title"/>
          </p:nvPr>
        </p:nvSpPr>
        <p:spPr/>
        <p:txBody>
          <a:bodyPr/>
          <a:lstStyle/>
          <a:p>
            <a:r>
              <a:rPr lang="en-GB" dirty="0"/>
              <a:t>Investment Programme – Central</a:t>
            </a:r>
            <a:endParaRPr lang="en-GB" dirty="0">
              <a:solidFill>
                <a:srgbClr val="FFFF00"/>
              </a:solidFill>
            </a:endParaRPr>
          </a:p>
        </p:txBody>
      </p:sp>
      <p:sp>
        <p:nvSpPr>
          <p:cNvPr id="4" name="Slide Number Placeholder 3">
            <a:extLst>
              <a:ext uri="{FF2B5EF4-FFF2-40B4-BE49-F238E27FC236}">
                <a16:creationId xmlns:a16="http://schemas.microsoft.com/office/drawing/2014/main" id="{BBF0B927-C31D-4BCE-865F-A475A8F19454}"/>
              </a:ext>
            </a:extLst>
          </p:cNvPr>
          <p:cNvSpPr>
            <a:spLocks noGrp="1"/>
          </p:cNvSpPr>
          <p:nvPr>
            <p:ph type="sldNum" sz="quarter" idx="11"/>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0BE58566-1E02-4643-85A8-BF2A9EB2335C}" type="slidenum">
              <a:rPr kumimoji="0" lang="en-GB" sz="1200" b="0" i="0" u="none" strike="noStrike" kern="0" cap="none" spc="0" normalizeH="0" baseline="0" noProof="0" smtClean="0">
                <a:ln>
                  <a:noFill/>
                </a:ln>
                <a:solidFill>
                  <a:prstClr val="black">
                    <a:tint val="75000"/>
                  </a:prstClr>
                </a:solidFill>
                <a:effectLst/>
                <a:uLnTx/>
                <a:uFillTx/>
                <a:latin typeface="Arial" panose="020B0604020202020204"/>
                <a:ea typeface="+mj-ea"/>
                <a:cs typeface="+mj-cs"/>
                <a:sym typeface="Calibri"/>
              </a:rPr>
              <a:pPr marL="0" marR="0" lvl="0" indent="0" algn="r" defTabSz="914400" rtl="0" eaLnBrk="1" fontAlgn="auto" latinLnBrk="0" hangingPunct="0">
                <a:lnSpc>
                  <a:spcPct val="100000"/>
                </a:lnSpc>
                <a:spcBef>
                  <a:spcPts val="0"/>
                </a:spcBef>
                <a:spcAft>
                  <a:spcPts val="0"/>
                </a:spcAft>
                <a:buClrTx/>
                <a:buSzTx/>
                <a:buFontTx/>
                <a:buNone/>
                <a:tabLst/>
                <a:defRPr/>
              </a:pPr>
              <a:t>10</a:t>
            </a:fld>
            <a:endParaRPr kumimoji="0" lang="en-GB" sz="1200" b="0" i="0" u="none" strike="noStrike" kern="0" cap="none" spc="0" normalizeH="0" baseline="0" noProof="0">
              <a:ln>
                <a:noFill/>
              </a:ln>
              <a:solidFill>
                <a:prstClr val="black">
                  <a:tint val="75000"/>
                </a:prstClr>
              </a:solidFill>
              <a:effectLst/>
              <a:uLnTx/>
              <a:uFillTx/>
              <a:latin typeface="Arial" panose="020B0604020202020204"/>
              <a:ea typeface="+mj-ea"/>
              <a:cs typeface="+mj-cs"/>
              <a:sym typeface="Calibri"/>
            </a:endParaRPr>
          </a:p>
        </p:txBody>
      </p:sp>
      <p:pic>
        <p:nvPicPr>
          <p:cNvPr id="3" name="Picture 2">
            <a:extLst>
              <a:ext uri="{FF2B5EF4-FFF2-40B4-BE49-F238E27FC236}">
                <a16:creationId xmlns:a16="http://schemas.microsoft.com/office/drawing/2014/main" id="{79B05C4A-5D48-4CFD-B497-1644E64E9BA9}"/>
              </a:ext>
            </a:extLst>
          </p:cNvPr>
          <p:cNvPicPr>
            <a:picLocks noChangeAspect="1"/>
          </p:cNvPicPr>
          <p:nvPr/>
        </p:nvPicPr>
        <p:blipFill>
          <a:blip r:embed="rId2"/>
          <a:stretch>
            <a:fillRect/>
          </a:stretch>
        </p:blipFill>
        <p:spPr>
          <a:xfrm>
            <a:off x="382234" y="1047564"/>
            <a:ext cx="10901284" cy="5415379"/>
          </a:xfrm>
          <a:prstGeom prst="rect">
            <a:avLst/>
          </a:prstGeom>
        </p:spPr>
      </p:pic>
    </p:spTree>
    <p:extLst>
      <p:ext uri="{BB962C8B-B14F-4D97-AF65-F5344CB8AC3E}">
        <p14:creationId xmlns:p14="http://schemas.microsoft.com/office/powerpoint/2010/main" val="1121153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388C9-A64E-5447-BD8B-7AD9D7E72D85}"/>
              </a:ext>
            </a:extLst>
          </p:cNvPr>
          <p:cNvSpPr>
            <a:spLocks noGrp="1"/>
          </p:cNvSpPr>
          <p:nvPr>
            <p:ph type="title"/>
          </p:nvPr>
        </p:nvSpPr>
        <p:spPr/>
        <p:txBody>
          <a:bodyPr/>
          <a:lstStyle/>
          <a:p>
            <a:r>
              <a:rPr lang="en-GB" dirty="0"/>
              <a:t>Investment Programme – East</a:t>
            </a:r>
            <a:endParaRPr lang="en-GB" dirty="0">
              <a:solidFill>
                <a:srgbClr val="FFFF00"/>
              </a:solidFill>
            </a:endParaRPr>
          </a:p>
        </p:txBody>
      </p:sp>
      <p:sp>
        <p:nvSpPr>
          <p:cNvPr id="6" name="Slide Number Placeholder 5">
            <a:extLst>
              <a:ext uri="{FF2B5EF4-FFF2-40B4-BE49-F238E27FC236}">
                <a16:creationId xmlns:a16="http://schemas.microsoft.com/office/drawing/2014/main" id="{663C60A7-3663-4B31-A32B-26B3B5D910BB}"/>
              </a:ext>
            </a:extLst>
          </p:cNvPr>
          <p:cNvSpPr>
            <a:spLocks noGrp="1"/>
          </p:cNvSpPr>
          <p:nvPr>
            <p:ph type="sldNum" sz="quarter" idx="11"/>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0BE58566-1E02-4643-85A8-BF2A9EB2335C}" type="slidenum">
              <a:rPr kumimoji="0" lang="en-GB" sz="1200" b="0" i="0" u="none" strike="noStrike" kern="0" cap="none" spc="0" normalizeH="0" baseline="0" noProof="0" smtClean="0">
                <a:ln>
                  <a:noFill/>
                </a:ln>
                <a:solidFill>
                  <a:prstClr val="black">
                    <a:tint val="75000"/>
                  </a:prstClr>
                </a:solidFill>
                <a:effectLst/>
                <a:uLnTx/>
                <a:uFillTx/>
                <a:latin typeface="Arial" panose="020B0604020202020204"/>
                <a:ea typeface="+mj-ea"/>
                <a:cs typeface="+mj-cs"/>
                <a:sym typeface="Calibri"/>
              </a:rPr>
              <a:pPr marL="0" marR="0" lvl="0" indent="0" algn="r" defTabSz="914400" rtl="0" eaLnBrk="1" fontAlgn="auto" latinLnBrk="0" hangingPunct="0">
                <a:lnSpc>
                  <a:spcPct val="100000"/>
                </a:lnSpc>
                <a:spcBef>
                  <a:spcPts val="0"/>
                </a:spcBef>
                <a:spcAft>
                  <a:spcPts val="0"/>
                </a:spcAft>
                <a:buClrTx/>
                <a:buSzTx/>
                <a:buFontTx/>
                <a:buNone/>
                <a:tabLst/>
                <a:defRPr/>
              </a:pPr>
              <a:t>11</a:t>
            </a:fld>
            <a:endParaRPr kumimoji="0" lang="en-GB" sz="1200" b="0" i="0" u="none" strike="noStrike" kern="0" cap="none" spc="0" normalizeH="0" baseline="0" noProof="0">
              <a:ln>
                <a:noFill/>
              </a:ln>
              <a:solidFill>
                <a:prstClr val="black">
                  <a:tint val="75000"/>
                </a:prstClr>
              </a:solidFill>
              <a:effectLst/>
              <a:uLnTx/>
              <a:uFillTx/>
              <a:latin typeface="Arial" panose="020B0604020202020204"/>
              <a:ea typeface="+mj-ea"/>
              <a:cs typeface="+mj-cs"/>
              <a:sym typeface="Calibri"/>
            </a:endParaRPr>
          </a:p>
        </p:txBody>
      </p:sp>
      <p:pic>
        <p:nvPicPr>
          <p:cNvPr id="4" name="Picture 3">
            <a:extLst>
              <a:ext uri="{FF2B5EF4-FFF2-40B4-BE49-F238E27FC236}">
                <a16:creationId xmlns:a16="http://schemas.microsoft.com/office/drawing/2014/main" id="{80EE68A7-EF7A-4CD5-A164-F27BAB0AFEBF}"/>
              </a:ext>
            </a:extLst>
          </p:cNvPr>
          <p:cNvPicPr>
            <a:picLocks noChangeAspect="1"/>
          </p:cNvPicPr>
          <p:nvPr/>
        </p:nvPicPr>
        <p:blipFill>
          <a:blip r:embed="rId2"/>
          <a:stretch>
            <a:fillRect/>
          </a:stretch>
        </p:blipFill>
        <p:spPr>
          <a:xfrm>
            <a:off x="314983" y="1076572"/>
            <a:ext cx="11038817" cy="5368616"/>
          </a:xfrm>
          <a:prstGeom prst="rect">
            <a:avLst/>
          </a:prstGeom>
        </p:spPr>
      </p:pic>
    </p:spTree>
    <p:extLst>
      <p:ext uri="{BB962C8B-B14F-4D97-AF65-F5344CB8AC3E}">
        <p14:creationId xmlns:p14="http://schemas.microsoft.com/office/powerpoint/2010/main" val="3074441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388C9-A64E-5447-BD8B-7AD9D7E72D85}"/>
              </a:ext>
            </a:extLst>
          </p:cNvPr>
          <p:cNvSpPr>
            <a:spLocks noGrp="1"/>
          </p:cNvSpPr>
          <p:nvPr>
            <p:ph type="title"/>
          </p:nvPr>
        </p:nvSpPr>
        <p:spPr/>
        <p:txBody>
          <a:bodyPr/>
          <a:lstStyle/>
          <a:p>
            <a:r>
              <a:rPr lang="en-GB"/>
              <a:t>System Integration </a:t>
            </a:r>
            <a:endParaRPr lang="en-GB">
              <a:solidFill>
                <a:srgbClr val="FFFFFF"/>
              </a:solidFill>
              <a:cs typeface="Arial"/>
            </a:endParaRPr>
          </a:p>
        </p:txBody>
      </p:sp>
      <p:sp>
        <p:nvSpPr>
          <p:cNvPr id="6" name="Slide Number Placeholder 5">
            <a:extLst>
              <a:ext uri="{FF2B5EF4-FFF2-40B4-BE49-F238E27FC236}">
                <a16:creationId xmlns:a16="http://schemas.microsoft.com/office/drawing/2014/main" id="{A6E1631F-41F9-4A27-9796-9D5E80E3A990}"/>
              </a:ext>
            </a:extLst>
          </p:cNvPr>
          <p:cNvSpPr>
            <a:spLocks noGrp="1"/>
          </p:cNvSpPr>
          <p:nvPr>
            <p:ph type="sldNum" sz="quarter" idx="11"/>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0BE58566-1E02-4643-85A8-BF2A9EB2335C}" type="slidenum">
              <a:rPr kumimoji="0" lang="en-GB" sz="1200" b="0" i="0" u="none" strike="noStrike" kern="0" cap="none" spc="0" normalizeH="0" baseline="0" noProof="0" smtClean="0">
                <a:ln>
                  <a:noFill/>
                </a:ln>
                <a:solidFill>
                  <a:prstClr val="black">
                    <a:tint val="75000"/>
                  </a:prstClr>
                </a:solidFill>
                <a:effectLst/>
                <a:uLnTx/>
                <a:uFillTx/>
                <a:latin typeface="Arial" panose="020B0604020202020204"/>
                <a:ea typeface="+mj-ea"/>
                <a:cs typeface="+mj-cs"/>
                <a:sym typeface="Calibri"/>
              </a:rPr>
              <a:pPr marL="0" marR="0" lvl="0" indent="0" algn="r" defTabSz="914400" rtl="0" eaLnBrk="1" fontAlgn="auto" latinLnBrk="0" hangingPunct="0">
                <a:lnSpc>
                  <a:spcPct val="100000"/>
                </a:lnSpc>
                <a:spcBef>
                  <a:spcPts val="0"/>
                </a:spcBef>
                <a:spcAft>
                  <a:spcPts val="0"/>
                </a:spcAft>
                <a:buClrTx/>
                <a:buSzTx/>
                <a:buFontTx/>
                <a:buNone/>
                <a:tabLst/>
                <a:defRPr/>
              </a:pPr>
              <a:t>12</a:t>
            </a:fld>
            <a:endParaRPr kumimoji="0" lang="en-GB" sz="1200" b="0" i="0" u="none" strike="noStrike" kern="0" cap="none" spc="0" normalizeH="0" baseline="0" noProof="0">
              <a:ln>
                <a:noFill/>
              </a:ln>
              <a:solidFill>
                <a:prstClr val="black">
                  <a:tint val="75000"/>
                </a:prstClr>
              </a:solidFill>
              <a:effectLst/>
              <a:uLnTx/>
              <a:uFillTx/>
              <a:latin typeface="Arial" panose="020B0604020202020204"/>
              <a:ea typeface="+mj-ea"/>
              <a:cs typeface="+mj-cs"/>
              <a:sym typeface="Calibri"/>
            </a:endParaRPr>
          </a:p>
        </p:txBody>
      </p:sp>
      <p:sp>
        <p:nvSpPr>
          <p:cNvPr id="4" name="Text Placeholder 5">
            <a:extLst>
              <a:ext uri="{FF2B5EF4-FFF2-40B4-BE49-F238E27FC236}">
                <a16:creationId xmlns:a16="http://schemas.microsoft.com/office/drawing/2014/main" id="{6D9F4D55-9EF8-46F5-9094-D2519EB65851}"/>
              </a:ext>
            </a:extLst>
          </p:cNvPr>
          <p:cNvSpPr>
            <a:spLocks noGrp="1"/>
          </p:cNvSpPr>
          <p:nvPr>
            <p:ph type="body" sz="quarter" idx="10"/>
          </p:nvPr>
        </p:nvSpPr>
        <p:spPr>
          <a:xfrm>
            <a:off x="667211" y="1393431"/>
            <a:ext cx="10108522" cy="5345954"/>
          </a:xfrm>
        </p:spPr>
        <p:txBody>
          <a:bodyPr>
            <a:normAutofit/>
          </a:bodyPr>
          <a:lstStyle/>
          <a:p>
            <a:pPr>
              <a:lnSpc>
                <a:spcPct val="110000"/>
              </a:lnSpc>
              <a:spcBef>
                <a:spcPts val="600"/>
              </a:spcBef>
            </a:pPr>
            <a:r>
              <a:rPr lang="en-GB" dirty="0">
                <a:sym typeface="Calibri"/>
              </a:rPr>
              <a:t>There are several mechanical and controls elements of work that must be undertaken to enable the tunnel to be integrated with the existing sewer network and therefore operate as a system.</a:t>
            </a:r>
            <a:endParaRPr lang="en-GB" dirty="0"/>
          </a:p>
          <a:p>
            <a:r>
              <a:rPr lang="en-GB" dirty="0"/>
              <a:t>The overall works progressed to 69% complete.</a:t>
            </a:r>
            <a:endParaRPr lang="en-GB" dirty="0">
              <a:solidFill>
                <a:schemeClr val="tx1"/>
              </a:solidFill>
              <a:sym typeface="Calibri"/>
            </a:endParaRPr>
          </a:p>
          <a:p>
            <a:endParaRPr lang="en-GB" sz="1900" spc="50" dirty="0">
              <a:sym typeface="Calibri"/>
            </a:endParaRPr>
          </a:p>
          <a:p>
            <a:endParaRPr lang="en-GB" sz="1900" spc="50" dirty="0">
              <a:sym typeface="Calibri"/>
            </a:endParaRPr>
          </a:p>
          <a:p>
            <a:endParaRPr lang="en-GB" dirty="0"/>
          </a:p>
          <a:p>
            <a:endParaRPr lang="en-GB" dirty="0"/>
          </a:p>
        </p:txBody>
      </p:sp>
      <p:grpSp>
        <p:nvGrpSpPr>
          <p:cNvPr id="5" name="Group 4">
            <a:extLst>
              <a:ext uri="{FF2B5EF4-FFF2-40B4-BE49-F238E27FC236}">
                <a16:creationId xmlns:a16="http://schemas.microsoft.com/office/drawing/2014/main" id="{0E1516EC-0729-4ECE-B4FC-855A2D117238}"/>
              </a:ext>
            </a:extLst>
          </p:cNvPr>
          <p:cNvGrpSpPr/>
          <p:nvPr/>
        </p:nvGrpSpPr>
        <p:grpSpPr>
          <a:xfrm>
            <a:off x="667211" y="3136876"/>
            <a:ext cx="10525871" cy="1639661"/>
            <a:chOff x="737609" y="847137"/>
            <a:chExt cx="10202404" cy="1354513"/>
          </a:xfrm>
        </p:grpSpPr>
        <p:grpSp>
          <p:nvGrpSpPr>
            <p:cNvPr id="7" name="Group 6">
              <a:extLst>
                <a:ext uri="{FF2B5EF4-FFF2-40B4-BE49-F238E27FC236}">
                  <a16:creationId xmlns:a16="http://schemas.microsoft.com/office/drawing/2014/main" id="{B8840A9D-4EC8-4A2F-8129-309AE2CBB73A}"/>
                </a:ext>
              </a:extLst>
            </p:cNvPr>
            <p:cNvGrpSpPr/>
            <p:nvPr/>
          </p:nvGrpSpPr>
          <p:grpSpPr>
            <a:xfrm>
              <a:off x="737609" y="949521"/>
              <a:ext cx="10202404" cy="1252129"/>
              <a:chOff x="603682" y="705803"/>
              <a:chExt cx="10460725" cy="1806587"/>
            </a:xfrm>
          </p:grpSpPr>
          <p:grpSp>
            <p:nvGrpSpPr>
              <p:cNvPr id="10" name="Group 9">
                <a:extLst>
                  <a:ext uri="{FF2B5EF4-FFF2-40B4-BE49-F238E27FC236}">
                    <a16:creationId xmlns:a16="http://schemas.microsoft.com/office/drawing/2014/main" id="{0151EA99-244C-48FC-B75D-6123392C778D}"/>
                  </a:ext>
                </a:extLst>
              </p:cNvPr>
              <p:cNvGrpSpPr/>
              <p:nvPr/>
            </p:nvGrpSpPr>
            <p:grpSpPr>
              <a:xfrm>
                <a:off x="603682" y="705803"/>
                <a:ext cx="9393964" cy="1806587"/>
                <a:chOff x="709296" y="1158248"/>
                <a:chExt cx="9796299" cy="1849204"/>
              </a:xfrm>
            </p:grpSpPr>
            <p:sp>
              <p:nvSpPr>
                <p:cNvPr id="12" name="Rectangle 11">
                  <a:extLst>
                    <a:ext uri="{FF2B5EF4-FFF2-40B4-BE49-F238E27FC236}">
                      <a16:creationId xmlns:a16="http://schemas.microsoft.com/office/drawing/2014/main" id="{3ED74F87-C203-4BAC-A1B7-846F7B9407EA}"/>
                    </a:ext>
                  </a:extLst>
                </p:cNvPr>
                <p:cNvSpPr/>
                <p:nvPr/>
              </p:nvSpPr>
              <p:spPr>
                <a:xfrm>
                  <a:off x="7106850" y="2290155"/>
                  <a:ext cx="2880002" cy="714150"/>
                </a:xfrm>
                <a:prstGeom prst="rect">
                  <a:avLst/>
                </a:prstGeom>
                <a:solidFill>
                  <a:srgbClr val="78DFD5"/>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653156"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3B3D44"/>
                      </a:solidFill>
                      <a:effectLst/>
                      <a:uLnTx/>
                      <a:uFillTx/>
                      <a:latin typeface="Arial"/>
                      <a:ea typeface="+mn-ea"/>
                      <a:cs typeface="+mn-cs"/>
                      <a:sym typeface="Calibri"/>
                    </a:rPr>
                    <a:t>System Acceptance Period</a:t>
                  </a:r>
                </a:p>
              </p:txBody>
            </p:sp>
            <p:grpSp>
              <p:nvGrpSpPr>
                <p:cNvPr id="13" name="Group 12">
                  <a:extLst>
                    <a:ext uri="{FF2B5EF4-FFF2-40B4-BE49-F238E27FC236}">
                      <a16:creationId xmlns:a16="http://schemas.microsoft.com/office/drawing/2014/main" id="{91780D3D-6E8F-498A-88DB-55295C47BE80}"/>
                    </a:ext>
                  </a:extLst>
                </p:cNvPr>
                <p:cNvGrpSpPr/>
                <p:nvPr/>
              </p:nvGrpSpPr>
              <p:grpSpPr>
                <a:xfrm>
                  <a:off x="709296" y="1324504"/>
                  <a:ext cx="1254605" cy="961657"/>
                  <a:chOff x="709297" y="2748697"/>
                  <a:chExt cx="1254604" cy="961657"/>
                </a:xfrm>
              </p:grpSpPr>
              <p:sp>
                <p:nvSpPr>
                  <p:cNvPr id="24" name="TextBox 23">
                    <a:extLst>
                      <a:ext uri="{FF2B5EF4-FFF2-40B4-BE49-F238E27FC236}">
                        <a16:creationId xmlns:a16="http://schemas.microsoft.com/office/drawing/2014/main" id="{D299B434-0123-4A3E-8C7B-D39D9C6775DF}"/>
                      </a:ext>
                    </a:extLst>
                  </p:cNvPr>
                  <p:cNvSpPr txBox="1"/>
                  <p:nvPr/>
                </p:nvSpPr>
                <p:spPr bwMode="auto">
                  <a:xfrm>
                    <a:off x="709297" y="2748697"/>
                    <a:ext cx="1254604" cy="293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739" tIns="18370" rIns="36739" bIns="18370" numCol="1" rtlCol="0" anchor="t" anchorCtr="0" compatLnSpc="1">
                    <a:prstTxWarp prst="textNoShape">
                      <a:avLst/>
                    </a:prstTxWarp>
                    <a:spAutoFit/>
                  </a:bodyPr>
                  <a:lstStyle/>
                  <a:p>
                    <a:pPr marL="0" marR="0" lvl="0" indent="0" algn="ctr" defTabSz="653156"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j-ea"/>
                        <a:cs typeface="+mj-cs"/>
                        <a:sym typeface="Calibri"/>
                      </a:rPr>
                      <a:t>Licence Award </a:t>
                    </a:r>
                  </a:p>
                </p:txBody>
              </p:sp>
              <p:cxnSp>
                <p:nvCxnSpPr>
                  <p:cNvPr id="25" name="Straight Arrow Connector 24">
                    <a:extLst>
                      <a:ext uri="{FF2B5EF4-FFF2-40B4-BE49-F238E27FC236}">
                        <a16:creationId xmlns:a16="http://schemas.microsoft.com/office/drawing/2014/main" id="{8DF06BF0-524D-46BE-BC86-DB00929C706E}"/>
                      </a:ext>
                    </a:extLst>
                  </p:cNvPr>
                  <p:cNvCxnSpPr>
                    <a:cxnSpLocks/>
                  </p:cNvCxnSpPr>
                  <p:nvPr/>
                </p:nvCxnSpPr>
                <p:spPr>
                  <a:xfrm>
                    <a:off x="1164351" y="3246540"/>
                    <a:ext cx="0" cy="463814"/>
                  </a:xfrm>
                  <a:prstGeom prst="straightConnector1">
                    <a:avLst/>
                  </a:prstGeom>
                  <a:ln w="28575">
                    <a:tailEnd type="triangle"/>
                  </a:ln>
                  <a:effectLst>
                    <a:outerShdw blurRad="50800" dist="38100" dir="8100000" algn="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sp>
              <p:nvSpPr>
                <p:cNvPr id="14" name="Rectangle 13">
                  <a:extLst>
                    <a:ext uri="{FF2B5EF4-FFF2-40B4-BE49-F238E27FC236}">
                      <a16:creationId xmlns:a16="http://schemas.microsoft.com/office/drawing/2014/main" id="{85D1D03B-8C95-4D47-BD64-B609EF8762DF}"/>
                    </a:ext>
                  </a:extLst>
                </p:cNvPr>
                <p:cNvSpPr/>
                <p:nvPr/>
              </p:nvSpPr>
              <p:spPr>
                <a:xfrm>
                  <a:off x="1133942" y="2644092"/>
                  <a:ext cx="829961" cy="357075"/>
                </a:xfrm>
                <a:prstGeom prst="rect">
                  <a:avLst/>
                </a:prstGeom>
                <a:solidFill>
                  <a:srgbClr val="FBCCA1"/>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653156"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3B3D44"/>
                      </a:solidFill>
                      <a:effectLst/>
                      <a:uLnTx/>
                      <a:uFillTx/>
                      <a:latin typeface="Arial"/>
                      <a:ea typeface="+mn-ea"/>
                      <a:cs typeface="+mn-cs"/>
                      <a:sym typeface="Calibri"/>
                    </a:rPr>
                    <a:t>Planning</a:t>
                  </a:r>
                </a:p>
              </p:txBody>
            </p:sp>
            <p:sp>
              <p:nvSpPr>
                <p:cNvPr id="15" name="Rectangle 14">
                  <a:extLst>
                    <a:ext uri="{FF2B5EF4-FFF2-40B4-BE49-F238E27FC236}">
                      <a16:creationId xmlns:a16="http://schemas.microsoft.com/office/drawing/2014/main" id="{EA6C3E21-F757-4F47-A530-BFCDF70FED13}"/>
                    </a:ext>
                  </a:extLst>
                </p:cNvPr>
                <p:cNvSpPr/>
                <p:nvPr/>
              </p:nvSpPr>
              <p:spPr>
                <a:xfrm>
                  <a:off x="1963905" y="2644092"/>
                  <a:ext cx="2743619" cy="357075"/>
                </a:xfrm>
                <a:prstGeom prst="rect">
                  <a:avLst/>
                </a:prstGeom>
                <a:solidFill>
                  <a:srgbClr val="E3AFD1"/>
                </a:solidFill>
                <a:ln>
                  <a:solidFill>
                    <a:srgbClr val="E3AFD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653156"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3B3D44"/>
                      </a:solidFill>
                      <a:effectLst/>
                      <a:uLnTx/>
                      <a:uFillTx/>
                      <a:latin typeface="Arial"/>
                      <a:ea typeface="+mn-ea"/>
                      <a:cs typeface="+mn-cs"/>
                      <a:sym typeface="Calibri"/>
                    </a:rPr>
                    <a:t>Pre-System  (Worksite) Commissioning</a:t>
                  </a:r>
                </a:p>
              </p:txBody>
            </p:sp>
            <p:sp>
              <p:nvSpPr>
                <p:cNvPr id="16" name="Rectangle 15">
                  <a:extLst>
                    <a:ext uri="{FF2B5EF4-FFF2-40B4-BE49-F238E27FC236}">
                      <a16:creationId xmlns:a16="http://schemas.microsoft.com/office/drawing/2014/main" id="{B1C1DB01-2755-4EF7-A9FA-4BFC9F466894}"/>
                    </a:ext>
                  </a:extLst>
                </p:cNvPr>
                <p:cNvSpPr/>
                <p:nvPr/>
              </p:nvSpPr>
              <p:spPr>
                <a:xfrm>
                  <a:off x="4718809" y="2286160"/>
                  <a:ext cx="2380515" cy="721292"/>
                </a:xfrm>
                <a:prstGeom prst="rect">
                  <a:avLst/>
                </a:prstGeom>
                <a:solidFill>
                  <a:srgbClr val="FFE7AC"/>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653156"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3B3D44"/>
                      </a:solidFill>
                      <a:effectLst/>
                      <a:uLnTx/>
                      <a:uFillTx/>
                      <a:latin typeface="Arial"/>
                      <a:ea typeface="+mn-ea"/>
                      <a:cs typeface="+mn-cs"/>
                      <a:sym typeface="Calibri"/>
                    </a:rPr>
                    <a:t>System Commissioning Period</a:t>
                  </a:r>
                </a:p>
              </p:txBody>
            </p:sp>
            <p:grpSp>
              <p:nvGrpSpPr>
                <p:cNvPr id="17" name="Group 16">
                  <a:extLst>
                    <a:ext uri="{FF2B5EF4-FFF2-40B4-BE49-F238E27FC236}">
                      <a16:creationId xmlns:a16="http://schemas.microsoft.com/office/drawing/2014/main" id="{A2C35500-C765-47D2-BC43-50E52CA8E7EE}"/>
                    </a:ext>
                  </a:extLst>
                </p:cNvPr>
                <p:cNvGrpSpPr/>
                <p:nvPr/>
              </p:nvGrpSpPr>
              <p:grpSpPr>
                <a:xfrm>
                  <a:off x="9448844" y="1158248"/>
                  <a:ext cx="1056751" cy="1074636"/>
                  <a:chOff x="8137640" y="2748691"/>
                  <a:chExt cx="1056751" cy="1074636"/>
                </a:xfrm>
              </p:grpSpPr>
              <p:sp>
                <p:nvSpPr>
                  <p:cNvPr id="22" name="TextBox 21">
                    <a:extLst>
                      <a:ext uri="{FF2B5EF4-FFF2-40B4-BE49-F238E27FC236}">
                        <a16:creationId xmlns:a16="http://schemas.microsoft.com/office/drawing/2014/main" id="{50964740-41FC-46E4-A7E1-3610028AD0AA}"/>
                      </a:ext>
                    </a:extLst>
                  </p:cNvPr>
                  <p:cNvSpPr txBox="1"/>
                  <p:nvPr/>
                </p:nvSpPr>
                <p:spPr bwMode="auto">
                  <a:xfrm>
                    <a:off x="8137640" y="2748691"/>
                    <a:ext cx="1056751" cy="36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739" tIns="18370" rIns="36739" bIns="18370" numCol="1" rtlCol="0" anchor="t" anchorCtr="0" compatLnSpc="1">
                    <a:prstTxWarp prst="textNoShape">
                      <a:avLst/>
                    </a:prstTxWarp>
                    <a:spAutoFit/>
                  </a:bodyPr>
                  <a:lstStyle/>
                  <a:p>
                    <a:pPr marL="0" marR="0" lvl="0" indent="0" algn="ctr" defTabSz="653156"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j-ea"/>
                        <a:cs typeface="+mj-cs"/>
                        <a:sym typeface="Calibri"/>
                      </a:rPr>
                      <a:t>System Acceptance</a:t>
                    </a:r>
                  </a:p>
                </p:txBody>
              </p:sp>
              <p:cxnSp>
                <p:nvCxnSpPr>
                  <p:cNvPr id="23" name="Straight Arrow Connector 22">
                    <a:extLst>
                      <a:ext uri="{FF2B5EF4-FFF2-40B4-BE49-F238E27FC236}">
                        <a16:creationId xmlns:a16="http://schemas.microsoft.com/office/drawing/2014/main" id="{CD201AF1-A469-4C9E-A2D6-BCD7D637DD2A}"/>
                      </a:ext>
                    </a:extLst>
                  </p:cNvPr>
                  <p:cNvCxnSpPr/>
                  <p:nvPr/>
                </p:nvCxnSpPr>
                <p:spPr>
                  <a:xfrm>
                    <a:off x="8663645" y="3445327"/>
                    <a:ext cx="0" cy="378000"/>
                  </a:xfrm>
                  <a:prstGeom prst="straightConnector1">
                    <a:avLst/>
                  </a:prstGeom>
                  <a:ln w="28575">
                    <a:tailEnd type="triangle"/>
                  </a:ln>
                  <a:effectLst>
                    <a:outerShdw blurRad="50800" dist="38100" dir="8100000" algn="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sp>
              <p:nvSpPr>
                <p:cNvPr id="18" name="Rectangle 17">
                  <a:extLst>
                    <a:ext uri="{FF2B5EF4-FFF2-40B4-BE49-F238E27FC236}">
                      <a16:creationId xmlns:a16="http://schemas.microsoft.com/office/drawing/2014/main" id="{308DADAB-6F56-4BFD-B484-E187D36EE086}"/>
                    </a:ext>
                  </a:extLst>
                </p:cNvPr>
                <p:cNvSpPr/>
                <p:nvPr/>
              </p:nvSpPr>
              <p:spPr>
                <a:xfrm>
                  <a:off x="1133474" y="2290156"/>
                  <a:ext cx="3600000" cy="357075"/>
                </a:xfrm>
                <a:prstGeom prst="rect">
                  <a:avLst/>
                </a:prstGeom>
                <a:solidFill>
                  <a:srgbClr val="D7D7D7"/>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653156"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3B3D44"/>
                      </a:solidFill>
                      <a:effectLst/>
                      <a:uLnTx/>
                      <a:uFillTx/>
                      <a:latin typeface="Arial"/>
                      <a:ea typeface="+mn-ea"/>
                      <a:cs typeface="+mn-cs"/>
                      <a:sym typeface="Calibri"/>
                    </a:rPr>
                    <a:t>Design/Construction phase</a:t>
                  </a:r>
                </a:p>
              </p:txBody>
            </p:sp>
            <p:grpSp>
              <p:nvGrpSpPr>
                <p:cNvPr id="19" name="Group 18">
                  <a:extLst>
                    <a:ext uri="{FF2B5EF4-FFF2-40B4-BE49-F238E27FC236}">
                      <a16:creationId xmlns:a16="http://schemas.microsoft.com/office/drawing/2014/main" id="{AE7B3600-6DF5-45FB-9837-B1C1F95CE8F3}"/>
                    </a:ext>
                  </a:extLst>
                </p:cNvPr>
                <p:cNvGrpSpPr/>
                <p:nvPr/>
              </p:nvGrpSpPr>
              <p:grpSpPr>
                <a:xfrm>
                  <a:off x="6396726" y="1353600"/>
                  <a:ext cx="1462030" cy="861397"/>
                  <a:chOff x="5085521" y="2964099"/>
                  <a:chExt cx="1462030" cy="861397"/>
                </a:xfrm>
              </p:grpSpPr>
              <p:sp>
                <p:nvSpPr>
                  <p:cNvPr id="20" name="TextBox 19">
                    <a:extLst>
                      <a:ext uri="{FF2B5EF4-FFF2-40B4-BE49-F238E27FC236}">
                        <a16:creationId xmlns:a16="http://schemas.microsoft.com/office/drawing/2014/main" id="{6C43134F-9D15-43F6-9DD4-89FEC6D41CF0}"/>
                      </a:ext>
                    </a:extLst>
                  </p:cNvPr>
                  <p:cNvSpPr txBox="1"/>
                  <p:nvPr/>
                </p:nvSpPr>
                <p:spPr bwMode="auto">
                  <a:xfrm>
                    <a:off x="5085521" y="2964099"/>
                    <a:ext cx="1462030" cy="203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739" tIns="18370" rIns="36739" bIns="18370" numCol="1" rtlCol="0" anchor="t" anchorCtr="0" compatLnSpc="1">
                    <a:prstTxWarp prst="textNoShape">
                      <a:avLst/>
                    </a:prstTxWarp>
                    <a:spAutoFit/>
                  </a:bodyPr>
                  <a:lstStyle/>
                  <a:p>
                    <a:pPr marL="0" marR="0" lvl="0" indent="0" algn="ctr" defTabSz="653156"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j-ea"/>
                        <a:cs typeface="+mj-cs"/>
                        <a:sym typeface="Calibri"/>
                      </a:rPr>
                      <a:t>Handover</a:t>
                    </a:r>
                  </a:p>
                </p:txBody>
              </p:sp>
              <p:cxnSp>
                <p:nvCxnSpPr>
                  <p:cNvPr id="21" name="Straight Arrow Connector 20">
                    <a:extLst>
                      <a:ext uri="{FF2B5EF4-FFF2-40B4-BE49-F238E27FC236}">
                        <a16:creationId xmlns:a16="http://schemas.microsoft.com/office/drawing/2014/main" id="{11C0E6C3-14B9-4FB4-A3C2-0D873C133193}"/>
                      </a:ext>
                    </a:extLst>
                  </p:cNvPr>
                  <p:cNvCxnSpPr/>
                  <p:nvPr/>
                </p:nvCxnSpPr>
                <p:spPr>
                  <a:xfrm>
                    <a:off x="5806489" y="3447496"/>
                    <a:ext cx="0" cy="378000"/>
                  </a:xfrm>
                  <a:prstGeom prst="straightConnector1">
                    <a:avLst/>
                  </a:prstGeom>
                  <a:ln w="28575">
                    <a:tailEnd type="triangle"/>
                  </a:ln>
                  <a:effectLst>
                    <a:outerShdw blurRad="50800" dist="38100" dir="8100000" algn="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grpSp>
          <p:sp>
            <p:nvSpPr>
              <p:cNvPr id="11" name="Rectangle 10">
                <a:extLst>
                  <a:ext uri="{FF2B5EF4-FFF2-40B4-BE49-F238E27FC236}">
                    <a16:creationId xmlns:a16="http://schemas.microsoft.com/office/drawing/2014/main" id="{1370AC3F-3765-4C65-BA21-19129C1B74E2}"/>
                  </a:ext>
                </a:extLst>
              </p:cNvPr>
              <p:cNvSpPr/>
              <p:nvPr/>
            </p:nvSpPr>
            <p:spPr>
              <a:xfrm>
                <a:off x="9500204" y="1807498"/>
                <a:ext cx="1564203" cy="697693"/>
              </a:xfrm>
              <a:prstGeom prst="rect">
                <a:avLst/>
              </a:prstGeom>
              <a:solidFill>
                <a:srgbClr val="00B09B"/>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653156"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3B3D44"/>
                    </a:solidFill>
                    <a:effectLst/>
                    <a:uLnTx/>
                    <a:uFillTx/>
                    <a:latin typeface="Arial"/>
                    <a:ea typeface="+mn-ea"/>
                    <a:cs typeface="+mn-cs"/>
                    <a:sym typeface="Calibri"/>
                  </a:rPr>
                  <a:t>O&amp;M Period</a:t>
                </a:r>
              </a:p>
            </p:txBody>
          </p:sp>
        </p:grpSp>
        <p:sp>
          <p:nvSpPr>
            <p:cNvPr id="8" name="TextBox 7">
              <a:extLst>
                <a:ext uri="{FF2B5EF4-FFF2-40B4-BE49-F238E27FC236}">
                  <a16:creationId xmlns:a16="http://schemas.microsoft.com/office/drawing/2014/main" id="{D919F41C-1372-4414-8D43-F223D42D56DE}"/>
                </a:ext>
              </a:extLst>
            </p:cNvPr>
            <p:cNvSpPr txBox="1"/>
            <p:nvPr/>
          </p:nvSpPr>
          <p:spPr bwMode="auto">
            <a:xfrm>
              <a:off x="3770765" y="847137"/>
              <a:ext cx="1460910" cy="52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739" tIns="18370" rIns="36739" bIns="18370" numCol="1" rtlCol="0" anchor="t" anchorCtr="0" compatLnSpc="1">
              <a:prstTxWarp prst="textNoShape">
                <a:avLst/>
              </a:prstTxWarp>
              <a:spAutoFit/>
            </a:bodyPr>
            <a:lstStyle/>
            <a:p>
              <a:pPr marL="0" marR="0" lvl="0" indent="0" algn="ctr" defTabSz="653156"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j-ea"/>
                  <a:cs typeface="+mj-cs"/>
                  <a:sym typeface="Calibri"/>
                </a:rPr>
                <a:t>System</a:t>
              </a:r>
            </a:p>
            <a:p>
              <a:pPr marL="0" marR="0" lvl="0" indent="0" algn="ctr" defTabSz="653156"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j-ea"/>
                  <a:cs typeface="+mj-cs"/>
                  <a:sym typeface="Calibri"/>
                </a:rPr>
                <a:t>Commissioning Commencement</a:t>
              </a:r>
            </a:p>
          </p:txBody>
        </p:sp>
        <p:cxnSp>
          <p:nvCxnSpPr>
            <p:cNvPr id="9" name="Straight Arrow Connector 8">
              <a:extLst>
                <a:ext uri="{FF2B5EF4-FFF2-40B4-BE49-F238E27FC236}">
                  <a16:creationId xmlns:a16="http://schemas.microsoft.com/office/drawing/2014/main" id="{D6A65F66-AEAC-457A-95B5-FF12162F5963}"/>
                </a:ext>
              </a:extLst>
            </p:cNvPr>
            <p:cNvCxnSpPr/>
            <p:nvPr/>
          </p:nvCxnSpPr>
          <p:spPr>
            <a:xfrm>
              <a:off x="4508126" y="1382844"/>
              <a:ext cx="0" cy="255950"/>
            </a:xfrm>
            <a:prstGeom prst="straightConnector1">
              <a:avLst/>
            </a:prstGeom>
            <a:ln w="28575">
              <a:tailEnd type="triangle"/>
            </a:ln>
            <a:effectLst>
              <a:outerShdw blurRad="50800" dist="38100" dir="8100000" algn="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38448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B1B2F2-F255-459D-B675-08154A754821}"/>
              </a:ext>
            </a:extLst>
          </p:cNvPr>
          <p:cNvSpPr>
            <a:spLocks noGrp="1"/>
          </p:cNvSpPr>
          <p:nvPr>
            <p:ph type="title"/>
          </p:nvPr>
        </p:nvSpPr>
        <p:spPr/>
        <p:txBody>
          <a:bodyPr/>
          <a:lstStyle/>
          <a:p>
            <a:r>
              <a:rPr lang="en-GB" dirty="0"/>
              <a:t>Stakeholders</a:t>
            </a:r>
          </a:p>
        </p:txBody>
      </p:sp>
      <p:graphicFrame>
        <p:nvGraphicFramePr>
          <p:cNvPr id="4" name="Table 4">
            <a:extLst>
              <a:ext uri="{FF2B5EF4-FFF2-40B4-BE49-F238E27FC236}">
                <a16:creationId xmlns:a16="http://schemas.microsoft.com/office/drawing/2014/main" id="{1DA10E4B-EFEF-4DFD-9122-F689403475FC}"/>
              </a:ext>
            </a:extLst>
          </p:cNvPr>
          <p:cNvGraphicFramePr>
            <a:graphicFrameLocks noGrp="1"/>
          </p:cNvGraphicFramePr>
          <p:nvPr>
            <p:extLst>
              <p:ext uri="{D42A27DB-BD31-4B8C-83A1-F6EECF244321}">
                <p14:modId xmlns:p14="http://schemas.microsoft.com/office/powerpoint/2010/main" val="4133957091"/>
              </p:ext>
            </p:extLst>
          </p:nvPr>
        </p:nvGraphicFramePr>
        <p:xfrm>
          <a:off x="531340" y="1521498"/>
          <a:ext cx="11121080" cy="4375531"/>
        </p:xfrm>
        <a:graphic>
          <a:graphicData uri="http://schemas.openxmlformats.org/drawingml/2006/table">
            <a:tbl>
              <a:tblPr firstRow="1" bandRow="1">
                <a:tableStyleId>{4C3C2611-4C71-4FC5-86AE-919BDF0F9419}</a:tableStyleId>
              </a:tblPr>
              <a:tblGrid>
                <a:gridCol w="1803487">
                  <a:extLst>
                    <a:ext uri="{9D8B030D-6E8A-4147-A177-3AD203B41FA5}">
                      <a16:colId xmlns:a16="http://schemas.microsoft.com/office/drawing/2014/main" val="154368902"/>
                    </a:ext>
                  </a:extLst>
                </a:gridCol>
                <a:gridCol w="9317593">
                  <a:extLst>
                    <a:ext uri="{9D8B030D-6E8A-4147-A177-3AD203B41FA5}">
                      <a16:colId xmlns:a16="http://schemas.microsoft.com/office/drawing/2014/main" val="2487809678"/>
                    </a:ext>
                  </a:extLst>
                </a:gridCol>
              </a:tblGrid>
              <a:tr h="370840">
                <a:tc>
                  <a:txBody>
                    <a:bodyPr/>
                    <a:lstStyle/>
                    <a:p>
                      <a:pPr marL="0" algn="l" defTabSz="914399" rtl="0" eaLnBrk="1" latinLnBrk="0" hangingPunct="1"/>
                      <a:r>
                        <a:rPr lang="en-GB" sz="1801" b="1" i="0" kern="1200" dirty="0">
                          <a:solidFill>
                            <a:srgbClr val="FFFFFF"/>
                          </a:solidFill>
                          <a:latin typeface="+mj-lt"/>
                          <a:ea typeface="+mj-ea"/>
                          <a:cs typeface="+mj-cs"/>
                        </a:rPr>
                        <a:t>Ofwat</a:t>
                      </a:r>
                    </a:p>
                  </a:txBody>
                  <a:tcPr>
                    <a:solidFill>
                      <a:schemeClr val="accent1"/>
                    </a:solidFill>
                  </a:tcPr>
                </a:tc>
                <a:tc>
                  <a:txBody>
                    <a:bodyPr/>
                    <a:lstStyle/>
                    <a:p>
                      <a:pPr marL="342900" indent="-342900" algn="l" defTabSz="914399" rtl="0" eaLnBrk="1" latinLnBrk="0" hangingPunct="1">
                        <a:spcBef>
                          <a:spcPts val="600"/>
                        </a:spcBef>
                        <a:buFont typeface="Arial" panose="020B0604020202020204" pitchFamily="34" charset="0"/>
                        <a:buChar char="•"/>
                      </a:pPr>
                      <a:r>
                        <a:rPr lang="en-GB" sz="1801" b="0" i="0" kern="1200" dirty="0">
                          <a:solidFill>
                            <a:srgbClr val="000000"/>
                          </a:solidFill>
                          <a:latin typeface="+mj-lt"/>
                          <a:ea typeface="+mj-ea"/>
                          <a:cs typeface="+mj-cs"/>
                        </a:rPr>
                        <a:t>Ofwat consultation on COVID-19 linked modifications to Tideway licence closed in May, including a higher cost sharing rate for COVID-19 costs</a:t>
                      </a:r>
                    </a:p>
                    <a:p>
                      <a:pPr marL="342900" indent="-342900" algn="l" defTabSz="914399" rtl="0" eaLnBrk="1" latinLnBrk="0" hangingPunct="1">
                        <a:spcBef>
                          <a:spcPts val="600"/>
                        </a:spcBef>
                        <a:buFont typeface="Arial" panose="020B0604020202020204" pitchFamily="34" charset="0"/>
                        <a:buChar char="•"/>
                      </a:pPr>
                      <a:r>
                        <a:rPr lang="en-GB" sz="1801" b="0" i="0" kern="1200" dirty="0">
                          <a:solidFill>
                            <a:srgbClr val="000000"/>
                          </a:solidFill>
                          <a:latin typeface="+mj-lt"/>
                          <a:ea typeface="+mj-ea"/>
                          <a:cs typeface="+mj-cs"/>
                        </a:rPr>
                        <a:t>Concluding discussions on reforming the Financing Cost Adjustment</a:t>
                      </a:r>
                    </a:p>
                    <a:p>
                      <a:pPr marL="342900" indent="-342900" algn="l" defTabSz="914399" rtl="0" eaLnBrk="1" latinLnBrk="0" hangingPunct="1">
                        <a:spcBef>
                          <a:spcPts val="600"/>
                        </a:spcBef>
                        <a:buFont typeface="Arial" panose="020B0604020202020204" pitchFamily="34" charset="0"/>
                        <a:buChar char="•"/>
                      </a:pPr>
                      <a:r>
                        <a:rPr lang="en-GB" sz="1801" b="0" i="0" kern="1200" dirty="0">
                          <a:solidFill>
                            <a:srgbClr val="000000"/>
                          </a:solidFill>
                          <a:latin typeface="+mj-lt"/>
                          <a:ea typeface="+mj-ea"/>
                          <a:cs typeface="+mj-cs"/>
                        </a:rPr>
                        <a:t>Implementation of licence changes in Q4 2021/22</a:t>
                      </a:r>
                    </a:p>
                    <a:p>
                      <a:pPr marL="342900" indent="-342900" algn="l" defTabSz="914399" rtl="0" eaLnBrk="1" latinLnBrk="0" hangingPunct="1">
                        <a:spcBef>
                          <a:spcPts val="600"/>
                        </a:spcBef>
                        <a:buFont typeface="Arial" panose="020B0604020202020204" pitchFamily="34" charset="0"/>
                        <a:buChar char="•"/>
                      </a:pPr>
                      <a:endParaRPr lang="en-GB" sz="1801" b="0" i="0" kern="1200" dirty="0">
                        <a:solidFill>
                          <a:srgbClr val="000000"/>
                        </a:solidFill>
                        <a:latin typeface="+mj-lt"/>
                        <a:ea typeface="+mj-ea"/>
                        <a:cs typeface="+mj-cs"/>
                      </a:endParaRPr>
                    </a:p>
                  </a:txBody>
                  <a:tcPr>
                    <a:solidFill>
                      <a:srgbClr val="CDD4EA"/>
                    </a:solidFill>
                  </a:tcPr>
                </a:tc>
                <a:extLst>
                  <a:ext uri="{0D108BD9-81ED-4DB2-BD59-A6C34878D82A}">
                    <a16:rowId xmlns:a16="http://schemas.microsoft.com/office/drawing/2014/main" val="968008763"/>
                  </a:ext>
                </a:extLst>
              </a:tr>
              <a:tr h="370840">
                <a:tc>
                  <a:txBody>
                    <a:bodyPr/>
                    <a:lstStyle/>
                    <a:p>
                      <a:pPr marL="0" algn="l" defTabSz="914399" rtl="0" eaLnBrk="1" latinLnBrk="0" hangingPunct="1"/>
                      <a:r>
                        <a:rPr lang="en-GB" sz="1801" b="1" i="0" kern="1200" dirty="0">
                          <a:solidFill>
                            <a:srgbClr val="FFFFFF"/>
                          </a:solidFill>
                          <a:latin typeface="+mj-lt"/>
                          <a:ea typeface="+mj-ea"/>
                          <a:cs typeface="+mj-cs"/>
                        </a:rPr>
                        <a:t>Defra</a:t>
                      </a:r>
                    </a:p>
                  </a:txBody>
                  <a:tcPr>
                    <a:solidFill>
                      <a:schemeClr val="accent1"/>
                    </a:solidFill>
                  </a:tcPr>
                </a:tc>
                <a:tc>
                  <a:txBody>
                    <a:bodyPr/>
                    <a:lstStyle/>
                    <a:p>
                      <a:pPr marL="342900" indent="-342900">
                        <a:spcBef>
                          <a:spcPts val="600"/>
                        </a:spcBef>
                        <a:buFont typeface="Arial" panose="020B0604020202020204" pitchFamily="34" charset="0"/>
                        <a:buChar char="•"/>
                      </a:pPr>
                      <a:r>
                        <a:rPr lang="en-GB" dirty="0"/>
                        <a:t>Defra and IPA involved and consulted on delivery progress, updated baseline and licence changes</a:t>
                      </a:r>
                    </a:p>
                    <a:p>
                      <a:pPr marL="342900" indent="-342900">
                        <a:spcBef>
                          <a:spcPts val="600"/>
                        </a:spcBef>
                        <a:buFont typeface="Arial" panose="020B0604020202020204" pitchFamily="34" charset="0"/>
                        <a:buChar char="•"/>
                      </a:pPr>
                      <a:endParaRPr lang="en-GB" dirty="0"/>
                    </a:p>
                  </a:txBody>
                  <a:tcPr>
                    <a:solidFill>
                      <a:srgbClr val="CDD4EA"/>
                    </a:solidFill>
                  </a:tcPr>
                </a:tc>
                <a:extLst>
                  <a:ext uri="{0D108BD9-81ED-4DB2-BD59-A6C34878D82A}">
                    <a16:rowId xmlns:a16="http://schemas.microsoft.com/office/drawing/2014/main" val="2201576361"/>
                  </a:ext>
                </a:extLst>
              </a:tr>
              <a:tr h="370840">
                <a:tc>
                  <a:txBody>
                    <a:bodyPr/>
                    <a:lstStyle/>
                    <a:p>
                      <a:pPr marL="0" algn="l" defTabSz="914399" rtl="0" eaLnBrk="1" latinLnBrk="0" hangingPunct="1"/>
                      <a:r>
                        <a:rPr lang="en-GB" sz="1801" b="1" i="0" kern="1200" dirty="0">
                          <a:solidFill>
                            <a:srgbClr val="FFFFFF"/>
                          </a:solidFill>
                          <a:latin typeface="+mj-lt"/>
                          <a:ea typeface="+mj-ea"/>
                          <a:cs typeface="+mj-cs"/>
                        </a:rPr>
                        <a:t>Thames Water</a:t>
                      </a:r>
                    </a:p>
                  </a:txBody>
                  <a:tcPr>
                    <a:solidFill>
                      <a:schemeClr val="accent1"/>
                    </a:solidFill>
                  </a:tcPr>
                </a:tc>
                <a:tc>
                  <a:txBody>
                    <a:bodyPr/>
                    <a:lstStyle/>
                    <a:p>
                      <a:pPr marL="342900" indent="-342900">
                        <a:spcBef>
                          <a:spcPts val="600"/>
                        </a:spcBef>
                        <a:buFont typeface="Arial" panose="020B0604020202020204" pitchFamily="34" charset="0"/>
                        <a:buChar char="•"/>
                      </a:pPr>
                      <a:r>
                        <a:rPr lang="en-GB" dirty="0"/>
                        <a:t>Improving performance on access to sewers</a:t>
                      </a:r>
                    </a:p>
                    <a:p>
                      <a:pPr marL="342900" indent="-342900">
                        <a:spcBef>
                          <a:spcPts val="600"/>
                        </a:spcBef>
                        <a:buFont typeface="Arial" panose="020B0604020202020204" pitchFamily="34" charset="0"/>
                        <a:buChar char="•"/>
                      </a:pPr>
                      <a:r>
                        <a:rPr lang="en-GB" dirty="0"/>
                        <a:t>Excellent engagement in 2021 Baseline and approach to phased system commissioning</a:t>
                      </a:r>
                    </a:p>
                    <a:p>
                      <a:pPr marL="342900" indent="-342900">
                        <a:spcBef>
                          <a:spcPts val="600"/>
                        </a:spcBef>
                        <a:buFont typeface="Arial" panose="020B0604020202020204" pitchFamily="34" charset="0"/>
                        <a:buChar char="•"/>
                      </a:pPr>
                      <a:r>
                        <a:rPr lang="en-GB" dirty="0"/>
                        <a:t>Focus increasing on land hand back process and issues</a:t>
                      </a:r>
                    </a:p>
                    <a:p>
                      <a:pPr marL="342900" indent="-342900">
                        <a:spcBef>
                          <a:spcPts val="600"/>
                        </a:spcBef>
                        <a:buFont typeface="Arial" panose="020B0604020202020204" pitchFamily="34" charset="0"/>
                        <a:buChar char="•"/>
                      </a:pPr>
                      <a:endParaRPr lang="en-GB" dirty="0"/>
                    </a:p>
                  </a:txBody>
                  <a:tcPr>
                    <a:solidFill>
                      <a:srgbClr val="CDD4EA"/>
                    </a:solidFill>
                  </a:tcPr>
                </a:tc>
                <a:extLst>
                  <a:ext uri="{0D108BD9-81ED-4DB2-BD59-A6C34878D82A}">
                    <a16:rowId xmlns:a16="http://schemas.microsoft.com/office/drawing/2014/main" val="1867814948"/>
                  </a:ext>
                </a:extLst>
              </a:tr>
            </a:tbl>
          </a:graphicData>
        </a:graphic>
      </p:graphicFrame>
    </p:spTree>
    <p:extLst>
      <p:ext uri="{BB962C8B-B14F-4D97-AF65-F5344CB8AC3E}">
        <p14:creationId xmlns:p14="http://schemas.microsoft.com/office/powerpoint/2010/main" val="1020851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388C9-A64E-5447-BD8B-7AD9D7E72D85}"/>
              </a:ext>
            </a:extLst>
          </p:cNvPr>
          <p:cNvSpPr>
            <a:spLocks noGrp="1"/>
          </p:cNvSpPr>
          <p:nvPr>
            <p:ph type="title"/>
          </p:nvPr>
        </p:nvSpPr>
        <p:spPr/>
        <p:txBody>
          <a:bodyPr/>
          <a:lstStyle/>
          <a:p>
            <a:r>
              <a:rPr lang="en-GB" dirty="0"/>
              <a:t>Financing Activity</a:t>
            </a:r>
            <a:endParaRPr lang="en-GB" dirty="0">
              <a:solidFill>
                <a:srgbClr val="FF0000"/>
              </a:solidFill>
            </a:endParaRPr>
          </a:p>
        </p:txBody>
      </p:sp>
      <p:sp>
        <p:nvSpPr>
          <p:cNvPr id="3" name="Text Placeholder 2">
            <a:extLst>
              <a:ext uri="{FF2B5EF4-FFF2-40B4-BE49-F238E27FC236}">
                <a16:creationId xmlns:a16="http://schemas.microsoft.com/office/drawing/2014/main" id="{FEDF2D08-4B88-484B-9554-8E869D087A34}"/>
              </a:ext>
            </a:extLst>
          </p:cNvPr>
          <p:cNvSpPr>
            <a:spLocks noGrp="1"/>
          </p:cNvSpPr>
          <p:nvPr>
            <p:ph type="body" sz="quarter" idx="10"/>
          </p:nvPr>
        </p:nvSpPr>
        <p:spPr>
          <a:xfrm>
            <a:off x="531340" y="1304439"/>
            <a:ext cx="3470209" cy="1679551"/>
          </a:xfrm>
        </p:spPr>
        <p:txBody>
          <a:bodyPr vert="horz" lIns="91440" tIns="45720" rIns="91440" bIns="45720" rtlCol="0" anchor="t">
            <a:normAutofit/>
          </a:bodyPr>
          <a:lstStyle/>
          <a:p>
            <a:pPr marL="229870" indent="-229870" algn="just">
              <a:lnSpc>
                <a:spcPct val="110000"/>
              </a:lnSpc>
              <a:spcBef>
                <a:spcPts val="600"/>
              </a:spcBef>
            </a:pPr>
            <a:r>
              <a:rPr lang="en-GB" sz="1800" dirty="0">
                <a:sym typeface="Calibri"/>
              </a:rPr>
              <a:t>We have raised £2.7bn of long-term debt of which £2,278m has been drawn and is outstanding. </a:t>
            </a:r>
          </a:p>
          <a:p>
            <a:pPr marL="0" indent="0">
              <a:buNone/>
            </a:pPr>
            <a:endParaRPr lang="en-GB" dirty="0">
              <a:cs typeface="Arial" panose="020B0604020202020204" pitchFamily="34" charset="0"/>
            </a:endParaRPr>
          </a:p>
        </p:txBody>
      </p:sp>
      <p:sp>
        <p:nvSpPr>
          <p:cNvPr id="7" name="Text Placeholder 2">
            <a:extLst>
              <a:ext uri="{FF2B5EF4-FFF2-40B4-BE49-F238E27FC236}">
                <a16:creationId xmlns:a16="http://schemas.microsoft.com/office/drawing/2014/main" id="{5EFFE76D-587C-4A6E-83F5-A5EA54C218C2}"/>
              </a:ext>
            </a:extLst>
          </p:cNvPr>
          <p:cNvSpPr txBox="1">
            <a:spLocks/>
          </p:cNvSpPr>
          <p:nvPr/>
        </p:nvSpPr>
        <p:spPr>
          <a:xfrm>
            <a:off x="531340" y="2842765"/>
            <a:ext cx="10667703" cy="3878710"/>
          </a:xfrm>
          <a:prstGeom prst="rect">
            <a:avLst/>
          </a:prstGeom>
        </p:spPr>
        <p:txBody>
          <a:bodyPr vert="horz" lIns="91440" tIns="45720" rIns="91440" bIns="45720" rtlCol="0" anchor="t">
            <a:normAutofit/>
          </a:bodyPr>
          <a:lstStyle>
            <a:lvl1pPr marL="230188" indent="-230188" algn="l" defTabSz="914399" rtl="0" eaLnBrk="1" latinLnBrk="0" hangingPunct="1">
              <a:lnSpc>
                <a:spcPct val="90000"/>
              </a:lnSpc>
              <a:spcBef>
                <a:spcPts val="1001"/>
              </a:spcBef>
              <a:buClr>
                <a:schemeClr val="accent1"/>
              </a:buClr>
              <a:buFont typeface="Arial" panose="020B0604020202020204" pitchFamily="34" charset="0"/>
              <a:buChar char="•"/>
              <a:tabLst/>
              <a:defRPr lang="en-US" sz="2000" kern="1200" baseline="0">
                <a:solidFill>
                  <a:srgbClr val="3B3D44"/>
                </a:solidFill>
                <a:latin typeface="Arial" panose="020B0604020202020204" pitchFamily="34" charset="0"/>
                <a:ea typeface="+mn-ea"/>
                <a:cs typeface="+mn-cs"/>
              </a:defRPr>
            </a:lvl1pPr>
            <a:lvl2pPr marL="848701" indent="-180001" algn="l" defTabSz="914399" rtl="0" eaLnBrk="1" latinLnBrk="0" hangingPunct="1">
              <a:lnSpc>
                <a:spcPct val="90000"/>
              </a:lnSpc>
              <a:spcBef>
                <a:spcPts val="500"/>
              </a:spcBef>
              <a:buClr>
                <a:schemeClr val="accent1"/>
              </a:buClr>
              <a:buFont typeface="Arial" panose="020B0604020202020204" pitchFamily="34" charset="0"/>
              <a:buChar char="•"/>
              <a:defRPr lang="en-US" sz="2000" kern="1200" baseline="0">
                <a:solidFill>
                  <a:srgbClr val="3B3D44"/>
                </a:solidFill>
                <a:latin typeface="Arial" panose="020B0604020202020204" pitchFamily="34" charset="0"/>
                <a:ea typeface="+mn-ea"/>
                <a:cs typeface="+mn-cs"/>
              </a:defRPr>
            </a:lvl2pPr>
            <a:lvl3pPr marL="1305900" indent="-180001" algn="l" defTabSz="914399" rtl="0" eaLnBrk="1" latinLnBrk="0" hangingPunct="1">
              <a:lnSpc>
                <a:spcPct val="90000"/>
              </a:lnSpc>
              <a:spcBef>
                <a:spcPts val="500"/>
              </a:spcBef>
              <a:buClr>
                <a:schemeClr val="accent1"/>
              </a:buClr>
              <a:buFont typeface="Arial" panose="020B0604020202020204" pitchFamily="34" charset="0"/>
              <a:buChar char="•"/>
              <a:defRPr lang="en-US" sz="2000" kern="1200" baseline="0">
                <a:solidFill>
                  <a:srgbClr val="3B3D44"/>
                </a:solidFill>
                <a:latin typeface="Arial" panose="020B0604020202020204" pitchFamily="34" charset="0"/>
                <a:ea typeface="+mn-ea"/>
                <a:cs typeface="+mn-cs"/>
              </a:defRPr>
            </a:lvl3pPr>
            <a:lvl4pPr marL="1705950" indent="-180001" algn="l" defTabSz="914399" rtl="0" eaLnBrk="1" latinLnBrk="0" hangingPunct="1">
              <a:lnSpc>
                <a:spcPct val="90000"/>
              </a:lnSpc>
              <a:spcBef>
                <a:spcPts val="500"/>
              </a:spcBef>
              <a:buClr>
                <a:schemeClr val="accent1"/>
              </a:buClr>
              <a:buFont typeface="Arial" panose="020B0604020202020204" pitchFamily="34" charset="0"/>
              <a:buChar char="•"/>
              <a:defRPr lang="en-US" sz="1801" kern="1200" baseline="0">
                <a:solidFill>
                  <a:srgbClr val="3B3D44"/>
                </a:solidFill>
                <a:latin typeface="Arial" panose="020B0604020202020204" pitchFamily="34" charset="0"/>
                <a:ea typeface="+mn-ea"/>
                <a:cs typeface="+mn-cs"/>
              </a:defRPr>
            </a:lvl4pPr>
            <a:lvl5pPr marL="2163151" indent="-180001" algn="l" defTabSz="914399" rtl="0" eaLnBrk="1" latinLnBrk="0" hangingPunct="1">
              <a:lnSpc>
                <a:spcPct val="90000"/>
              </a:lnSpc>
              <a:spcBef>
                <a:spcPts val="500"/>
              </a:spcBef>
              <a:buClr>
                <a:schemeClr val="accent1"/>
              </a:buClr>
              <a:buFont typeface="Arial" panose="020B0604020202020204" pitchFamily="34" charset="0"/>
              <a:buChar char="•"/>
              <a:defRPr lang="en-US" sz="1801" kern="1200" baseline="0">
                <a:solidFill>
                  <a:srgbClr val="3B3D44"/>
                </a:solidFill>
                <a:latin typeface="Arial" panose="020B0604020202020204" pitchFamily="34" charset="0"/>
                <a:ea typeface="+mn-ea"/>
                <a:cs typeface="+mn-cs"/>
              </a:defRPr>
            </a:lvl5pPr>
            <a:lvl6pPr marL="2514599" indent="-228600"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00" indent="-228600"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00" indent="-228600"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01" indent="-228600"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230188" marR="0" lvl="0" indent="-230188" algn="just" defTabSz="914399" rtl="0" eaLnBrk="1" fontAlgn="auto" latinLnBrk="0" hangingPunct="1">
              <a:lnSpc>
                <a:spcPct val="110000"/>
              </a:lnSpc>
              <a:spcBef>
                <a:spcPts val="600"/>
              </a:spcBef>
              <a:spcAft>
                <a:spcPts val="0"/>
              </a:spcAft>
              <a:buClr>
                <a:srgbClr val="00B09B"/>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3B3D44"/>
                </a:solidFill>
                <a:effectLst/>
                <a:uLnTx/>
                <a:uFillTx/>
                <a:latin typeface="Arial" panose="020B0604020202020204" pitchFamily="34" charset="0"/>
                <a:ea typeface="+mn-ea"/>
                <a:cs typeface="+mn-cs"/>
                <a:sym typeface="Calibri"/>
              </a:rPr>
              <a:t>This represents 100% of long-term funding needs to cover anticipated construction costs to Handover (March 2025) taking into account the undrawn £160 million Revolving Credit Facility. </a:t>
            </a:r>
          </a:p>
          <a:p>
            <a:pPr marL="229870" marR="0" lvl="0" indent="-229870" algn="just" defTabSz="914399" rtl="0" eaLnBrk="1" fontAlgn="auto" latinLnBrk="0" hangingPunct="1">
              <a:lnSpc>
                <a:spcPct val="110000"/>
              </a:lnSpc>
              <a:spcBef>
                <a:spcPts val="600"/>
              </a:spcBef>
              <a:spcAft>
                <a:spcPts val="0"/>
              </a:spcAft>
              <a:buClr>
                <a:srgbClr val="00B09B"/>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3B3D44"/>
                </a:solidFill>
                <a:effectLst/>
                <a:uLnTx/>
                <a:uFillTx/>
                <a:latin typeface="Arial" panose="020B0604020202020204" pitchFamily="34" charset="0"/>
                <a:ea typeface="+mn-ea"/>
                <a:cs typeface="+mn-cs"/>
                <a:sym typeface="Calibri"/>
              </a:rPr>
              <a:t>Our derivative portfolio includes the swaps hedging the first eight tranches of our £700m EIB loan and £70m of our £300m USPP 2017 notes. </a:t>
            </a:r>
          </a:p>
          <a:p>
            <a:pPr marL="229870" marR="0" lvl="0" indent="-229870" algn="just" defTabSz="914399" rtl="0" eaLnBrk="1" fontAlgn="auto" latinLnBrk="0" hangingPunct="1">
              <a:lnSpc>
                <a:spcPct val="110000"/>
              </a:lnSpc>
              <a:spcBef>
                <a:spcPts val="600"/>
              </a:spcBef>
              <a:spcAft>
                <a:spcPts val="0"/>
              </a:spcAft>
              <a:buClr>
                <a:srgbClr val="00B09B"/>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3B3D44"/>
                </a:solidFill>
                <a:effectLst/>
                <a:uLnTx/>
                <a:uFillTx/>
                <a:latin typeface="Arial" panose="020B0604020202020204" pitchFamily="34" charset="0"/>
                <a:ea typeface="+mn-ea"/>
                <a:cs typeface="+mn-cs"/>
                <a:sym typeface="Calibri"/>
              </a:rPr>
              <a:t>We have received £1,274m from our shareholders in the form of equity and shareholder loans, which was the full commitment at Licence Award. Part of the shareholder loans have been repaid and the current balance is £720.4m. </a:t>
            </a:r>
          </a:p>
          <a:p>
            <a:pPr marL="229870" indent="-229870" algn="just">
              <a:lnSpc>
                <a:spcPct val="120000"/>
              </a:lnSpc>
              <a:spcBef>
                <a:spcPts val="600"/>
              </a:spcBef>
              <a:buClr>
                <a:srgbClr val="00B09B"/>
              </a:buClr>
              <a:defRPr/>
            </a:pPr>
            <a:r>
              <a:rPr lang="en-GB" sz="1800" dirty="0"/>
              <a:t>Fitch affirmed the credit rating at BBB+ with stable outlook. Moody’s maintained the Baa1 rating, but changed the outlook from stable to negative following the operational announcement on the impact of COVID-19 on cost and schedule published in August. </a:t>
            </a:r>
          </a:p>
          <a:p>
            <a:pPr marL="229870" indent="-229870">
              <a:lnSpc>
                <a:spcPct val="110000"/>
              </a:lnSpc>
              <a:spcBef>
                <a:spcPts val="600"/>
              </a:spcBef>
              <a:buClr>
                <a:srgbClr val="00B09B"/>
              </a:buClr>
              <a:defRPr/>
            </a:pPr>
            <a:endParaRPr lang="en-GB" sz="1500" dirty="0">
              <a:highlight>
                <a:srgbClr val="FFFF00"/>
              </a:highlight>
            </a:endParaRPr>
          </a:p>
          <a:p>
            <a:pPr marL="229870" marR="0" lvl="0" indent="-229870" algn="l" defTabSz="914399" rtl="0" eaLnBrk="1" fontAlgn="auto" latinLnBrk="0" hangingPunct="1">
              <a:lnSpc>
                <a:spcPct val="110000"/>
              </a:lnSpc>
              <a:spcBef>
                <a:spcPts val="600"/>
              </a:spcBef>
              <a:spcAft>
                <a:spcPts val="0"/>
              </a:spcAft>
              <a:buClr>
                <a:srgbClr val="00B09B"/>
              </a:buClr>
              <a:buSzTx/>
              <a:buFont typeface="Arial" panose="020B0604020202020204" pitchFamily="34" charset="0"/>
              <a:buChar char="•"/>
              <a:tabLst/>
              <a:defRPr/>
            </a:pPr>
            <a:endParaRPr kumimoji="0" lang="en-GB" sz="1400" b="0" i="0" u="none" strike="noStrike" kern="1200" cap="none" spc="0" normalizeH="0" baseline="0" noProof="0" dirty="0">
              <a:ln>
                <a:noFill/>
              </a:ln>
              <a:solidFill>
                <a:srgbClr val="3B3D44"/>
              </a:solidFill>
              <a:effectLst/>
              <a:highlight>
                <a:srgbClr val="FFFF00"/>
              </a:highlight>
              <a:uLnTx/>
              <a:uFillTx/>
              <a:latin typeface="Arial" panose="020B0604020202020204" pitchFamily="34" charset="0"/>
              <a:ea typeface="+mn-ea"/>
              <a:cs typeface="+mn-cs"/>
              <a:sym typeface="Calibri"/>
            </a:endParaRPr>
          </a:p>
          <a:p>
            <a:pPr marL="229870" marR="0" lvl="0" indent="-229870" algn="l" defTabSz="914399" rtl="0" eaLnBrk="1" fontAlgn="auto" latinLnBrk="0" hangingPunct="1">
              <a:lnSpc>
                <a:spcPct val="110000"/>
              </a:lnSpc>
              <a:spcBef>
                <a:spcPts val="600"/>
              </a:spcBef>
              <a:spcAft>
                <a:spcPts val="0"/>
              </a:spcAft>
              <a:buClr>
                <a:srgbClr val="00B09B"/>
              </a:buClr>
              <a:buSzTx/>
              <a:buFont typeface="Arial" panose="020B0604020202020204" pitchFamily="34" charset="0"/>
              <a:buChar char="•"/>
              <a:tabLst/>
              <a:defRPr/>
            </a:pPr>
            <a:endParaRPr kumimoji="0" lang="en-GB" sz="1400" b="0" i="0" u="none" strike="noStrike" kern="1200" cap="none" spc="0" normalizeH="0" baseline="0" noProof="0" dirty="0">
              <a:ln>
                <a:noFill/>
              </a:ln>
              <a:solidFill>
                <a:srgbClr val="3B3D44"/>
              </a:solidFill>
              <a:effectLst/>
              <a:uLnTx/>
              <a:uFillTx/>
              <a:latin typeface="Arial" panose="020B0604020202020204" pitchFamily="34" charset="0"/>
              <a:ea typeface="+mn-ea"/>
              <a:cs typeface="+mn-cs"/>
              <a:sym typeface="Calibri"/>
            </a:endParaRPr>
          </a:p>
          <a:p>
            <a:pPr marL="229870" marR="0" lvl="0" indent="-229870" algn="l" defTabSz="914399" rtl="0" eaLnBrk="1" fontAlgn="auto" latinLnBrk="0" hangingPunct="1">
              <a:lnSpc>
                <a:spcPct val="110000"/>
              </a:lnSpc>
              <a:spcBef>
                <a:spcPts val="600"/>
              </a:spcBef>
              <a:spcAft>
                <a:spcPts val="0"/>
              </a:spcAft>
              <a:buClr>
                <a:srgbClr val="00B09B"/>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3B3D44"/>
              </a:solidFill>
              <a:effectLst/>
              <a:uLnTx/>
              <a:uFillTx/>
              <a:latin typeface="Arial" panose="020B0604020202020204" pitchFamily="34" charset="0"/>
              <a:ea typeface="+mn-ea"/>
              <a:cs typeface="Arial" panose="020B0604020202020204" pitchFamily="34" charset="0"/>
              <a:sym typeface="Calibri"/>
            </a:endParaRPr>
          </a:p>
          <a:p>
            <a:pPr marL="0" marR="0" lvl="0" indent="0" algn="l" defTabSz="914399" rtl="0" eaLnBrk="1" fontAlgn="auto" latinLnBrk="0" hangingPunct="1">
              <a:lnSpc>
                <a:spcPct val="90000"/>
              </a:lnSpc>
              <a:spcBef>
                <a:spcPts val="1001"/>
              </a:spcBef>
              <a:spcAft>
                <a:spcPts val="0"/>
              </a:spcAft>
              <a:buClr>
                <a:srgbClr val="00B09B"/>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3B3D44"/>
              </a:solidFill>
              <a:effectLst/>
              <a:uLnTx/>
              <a:uFillTx/>
              <a:latin typeface="Arial" panose="020B0604020202020204" pitchFamily="34" charset="0"/>
              <a:ea typeface="+mn-ea"/>
              <a:cs typeface="Arial" panose="020B0604020202020204" pitchFamily="34" charset="0"/>
              <a:sym typeface="Calibri"/>
            </a:endParaRPr>
          </a:p>
        </p:txBody>
      </p:sp>
      <p:sp>
        <p:nvSpPr>
          <p:cNvPr id="8" name="Slide Number Placeholder 7">
            <a:extLst>
              <a:ext uri="{FF2B5EF4-FFF2-40B4-BE49-F238E27FC236}">
                <a16:creationId xmlns:a16="http://schemas.microsoft.com/office/drawing/2014/main" id="{CABA7E35-297C-4D29-9CF1-FDDAC879C2F3}"/>
              </a:ext>
            </a:extLst>
          </p:cNvPr>
          <p:cNvSpPr>
            <a:spLocks noGrp="1"/>
          </p:cNvSpPr>
          <p:nvPr>
            <p:ph type="sldNum" sz="quarter" idx="11"/>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0BE58566-1E02-4643-85A8-BF2A9EB2335C}" type="slidenum">
              <a:rPr kumimoji="0" lang="en-GB" sz="1200" b="0" i="0" u="none" strike="noStrike" kern="0" cap="none" spc="0" normalizeH="0" baseline="0" noProof="0" smtClean="0">
                <a:ln>
                  <a:noFill/>
                </a:ln>
                <a:solidFill>
                  <a:prstClr val="black">
                    <a:tint val="75000"/>
                  </a:prstClr>
                </a:solidFill>
                <a:effectLst/>
                <a:uLnTx/>
                <a:uFillTx/>
                <a:latin typeface="Arial" panose="020B0604020202020204"/>
                <a:ea typeface="+mj-ea"/>
                <a:cs typeface="+mj-cs"/>
                <a:sym typeface="Calibri"/>
              </a:rPr>
              <a:pPr marL="0" marR="0" lvl="0" indent="0" algn="r" defTabSz="914400" rtl="0" eaLnBrk="1" fontAlgn="auto" latinLnBrk="0" hangingPunct="0">
                <a:lnSpc>
                  <a:spcPct val="100000"/>
                </a:lnSpc>
                <a:spcBef>
                  <a:spcPts val="0"/>
                </a:spcBef>
                <a:spcAft>
                  <a:spcPts val="0"/>
                </a:spcAft>
                <a:buClrTx/>
                <a:buSzTx/>
                <a:buFontTx/>
                <a:buNone/>
                <a:tabLst/>
                <a:defRPr/>
              </a:pPr>
              <a:t>14</a:t>
            </a:fld>
            <a:endParaRPr kumimoji="0" lang="en-GB" sz="1200" b="0" i="0" u="none" strike="noStrike" kern="0" cap="none" spc="0" normalizeH="0" baseline="0" noProof="0">
              <a:ln>
                <a:noFill/>
              </a:ln>
              <a:solidFill>
                <a:prstClr val="black">
                  <a:tint val="75000"/>
                </a:prstClr>
              </a:solidFill>
              <a:effectLst/>
              <a:uLnTx/>
              <a:uFillTx/>
              <a:latin typeface="Arial" panose="020B0604020202020204"/>
              <a:ea typeface="+mj-ea"/>
              <a:cs typeface="+mj-cs"/>
              <a:sym typeface="Calibri"/>
            </a:endParaRPr>
          </a:p>
        </p:txBody>
      </p:sp>
      <p:graphicFrame>
        <p:nvGraphicFramePr>
          <p:cNvPr id="9" name="Table 8">
            <a:extLst>
              <a:ext uri="{FF2B5EF4-FFF2-40B4-BE49-F238E27FC236}">
                <a16:creationId xmlns:a16="http://schemas.microsoft.com/office/drawing/2014/main" id="{3E797237-BB93-4EB1-B162-98FAD82C2284}"/>
              </a:ext>
            </a:extLst>
          </p:cNvPr>
          <p:cNvGraphicFramePr>
            <a:graphicFrameLocks noGrp="1"/>
          </p:cNvGraphicFramePr>
          <p:nvPr>
            <p:extLst>
              <p:ext uri="{D42A27DB-BD31-4B8C-83A1-F6EECF244321}">
                <p14:modId xmlns:p14="http://schemas.microsoft.com/office/powerpoint/2010/main" val="1796485692"/>
              </p:ext>
            </p:extLst>
          </p:nvPr>
        </p:nvGraphicFramePr>
        <p:xfrm>
          <a:off x="4091209" y="1354343"/>
          <a:ext cx="7200000" cy="1303212"/>
        </p:xfrm>
        <a:graphic>
          <a:graphicData uri="http://schemas.openxmlformats.org/drawingml/2006/table">
            <a:tbl>
              <a:tblPr/>
              <a:tblGrid>
                <a:gridCol w="900000">
                  <a:extLst>
                    <a:ext uri="{9D8B030D-6E8A-4147-A177-3AD203B41FA5}">
                      <a16:colId xmlns:a16="http://schemas.microsoft.com/office/drawing/2014/main" val="115916356"/>
                    </a:ext>
                  </a:extLst>
                </a:gridCol>
                <a:gridCol w="900000">
                  <a:extLst>
                    <a:ext uri="{9D8B030D-6E8A-4147-A177-3AD203B41FA5}">
                      <a16:colId xmlns:a16="http://schemas.microsoft.com/office/drawing/2014/main" val="2783502753"/>
                    </a:ext>
                  </a:extLst>
                </a:gridCol>
                <a:gridCol w="900000">
                  <a:extLst>
                    <a:ext uri="{9D8B030D-6E8A-4147-A177-3AD203B41FA5}">
                      <a16:colId xmlns:a16="http://schemas.microsoft.com/office/drawing/2014/main" val="2159339206"/>
                    </a:ext>
                  </a:extLst>
                </a:gridCol>
                <a:gridCol w="900000">
                  <a:extLst>
                    <a:ext uri="{9D8B030D-6E8A-4147-A177-3AD203B41FA5}">
                      <a16:colId xmlns:a16="http://schemas.microsoft.com/office/drawing/2014/main" val="2131634134"/>
                    </a:ext>
                  </a:extLst>
                </a:gridCol>
                <a:gridCol w="900000">
                  <a:extLst>
                    <a:ext uri="{9D8B030D-6E8A-4147-A177-3AD203B41FA5}">
                      <a16:colId xmlns:a16="http://schemas.microsoft.com/office/drawing/2014/main" val="2225692606"/>
                    </a:ext>
                  </a:extLst>
                </a:gridCol>
                <a:gridCol w="900000">
                  <a:extLst>
                    <a:ext uri="{9D8B030D-6E8A-4147-A177-3AD203B41FA5}">
                      <a16:colId xmlns:a16="http://schemas.microsoft.com/office/drawing/2014/main" val="924914246"/>
                    </a:ext>
                  </a:extLst>
                </a:gridCol>
                <a:gridCol w="900000">
                  <a:extLst>
                    <a:ext uri="{9D8B030D-6E8A-4147-A177-3AD203B41FA5}">
                      <a16:colId xmlns:a16="http://schemas.microsoft.com/office/drawing/2014/main" val="3290977535"/>
                    </a:ext>
                  </a:extLst>
                </a:gridCol>
                <a:gridCol w="900000">
                  <a:extLst>
                    <a:ext uri="{9D8B030D-6E8A-4147-A177-3AD203B41FA5}">
                      <a16:colId xmlns:a16="http://schemas.microsoft.com/office/drawing/2014/main" val="1501284563"/>
                    </a:ext>
                  </a:extLst>
                </a:gridCol>
              </a:tblGrid>
              <a:tr h="218372">
                <a:tc>
                  <a:txBody>
                    <a:bodyPr/>
                    <a:lstStyle/>
                    <a:p>
                      <a:pPr algn="l" fontAlgn="b"/>
                      <a:r>
                        <a:rPr lang="en-GB" sz="1200" b="1" i="0" u="none" strike="noStrike" dirty="0">
                          <a:solidFill>
                            <a:srgbClr val="FFFFFF"/>
                          </a:solidFill>
                          <a:effectLst/>
                          <a:latin typeface="+mn-lt"/>
                        </a:rPr>
                        <a:t>Debt £M</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398"/>
                    </a:solidFill>
                  </a:tcPr>
                </a:tc>
                <a:tc>
                  <a:txBody>
                    <a:bodyPr/>
                    <a:lstStyle/>
                    <a:p>
                      <a:pPr algn="ctr" fontAlgn="b"/>
                      <a:r>
                        <a:rPr lang="en-GB" sz="1200" b="1" i="0" u="none" strike="noStrike" dirty="0">
                          <a:solidFill>
                            <a:srgbClr val="FFFFFF"/>
                          </a:solidFill>
                          <a:effectLst/>
                          <a:latin typeface="+mn-lt"/>
                        </a:rPr>
                        <a:t>RCF</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398"/>
                    </a:solidFill>
                  </a:tcPr>
                </a:tc>
                <a:tc>
                  <a:txBody>
                    <a:bodyPr/>
                    <a:lstStyle/>
                    <a:p>
                      <a:pPr algn="ctr" fontAlgn="b"/>
                      <a:r>
                        <a:rPr lang="en-GB" sz="1200" b="1" i="0" u="none" strike="noStrike" dirty="0">
                          <a:solidFill>
                            <a:srgbClr val="FFFFFF"/>
                          </a:solidFill>
                          <a:effectLst/>
                          <a:latin typeface="+mn-lt"/>
                        </a:rPr>
                        <a:t>EIB</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398"/>
                    </a:solidFill>
                  </a:tcPr>
                </a:tc>
                <a:tc>
                  <a:txBody>
                    <a:bodyPr/>
                    <a:lstStyle/>
                    <a:p>
                      <a:pPr algn="ctr" fontAlgn="b"/>
                      <a:r>
                        <a:rPr lang="en-GB" sz="1200" b="1" i="0" u="none" strike="noStrike">
                          <a:solidFill>
                            <a:srgbClr val="FFFFFF"/>
                          </a:solidFill>
                          <a:effectLst/>
                          <a:latin typeface="+mn-lt"/>
                        </a:rPr>
                        <a:t>RPI loan</a:t>
                      </a:r>
                      <a:endParaRPr lang="en-GB" sz="1200" b="1" i="0" u="none" strike="noStrike" dirty="0">
                        <a:solidFill>
                          <a:srgbClr val="FFFFFF"/>
                        </a:solidFill>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398"/>
                    </a:solidFill>
                  </a:tcPr>
                </a:tc>
                <a:tc>
                  <a:txBody>
                    <a:bodyPr/>
                    <a:lstStyle/>
                    <a:p>
                      <a:pPr algn="ctr" fontAlgn="b"/>
                      <a:r>
                        <a:rPr lang="en-GB" sz="1200" b="1" i="0" u="none" strike="noStrike">
                          <a:solidFill>
                            <a:srgbClr val="FFFFFF"/>
                          </a:solidFill>
                          <a:effectLst/>
                          <a:latin typeface="+mn-lt"/>
                        </a:rPr>
                        <a:t>RPI bonds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398"/>
                    </a:solidFill>
                  </a:tcPr>
                </a:tc>
                <a:tc>
                  <a:txBody>
                    <a:bodyPr/>
                    <a:lstStyle/>
                    <a:p>
                      <a:pPr algn="ctr" fontAlgn="b"/>
                      <a:r>
                        <a:rPr lang="en-GB" sz="1200" b="1" i="0" u="none" strike="noStrike">
                          <a:solidFill>
                            <a:srgbClr val="FFFFFF"/>
                          </a:solidFill>
                          <a:effectLst/>
                          <a:latin typeface="+mn-lt"/>
                        </a:rPr>
                        <a:t>CPI bonds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398"/>
                    </a:solidFill>
                  </a:tcPr>
                </a:tc>
                <a:tc>
                  <a:txBody>
                    <a:bodyPr/>
                    <a:lstStyle/>
                    <a:p>
                      <a:pPr algn="ctr" fontAlgn="b"/>
                      <a:r>
                        <a:rPr lang="en-GB" sz="1200" b="1" i="0" u="none" strike="noStrike">
                          <a:solidFill>
                            <a:srgbClr val="FFFFFF"/>
                          </a:solidFill>
                          <a:effectLst/>
                          <a:latin typeface="+mn-lt"/>
                        </a:rPr>
                        <a:t>Nominal</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398"/>
                    </a:solidFill>
                  </a:tcPr>
                </a:tc>
                <a:tc>
                  <a:txBody>
                    <a:bodyPr/>
                    <a:lstStyle/>
                    <a:p>
                      <a:pPr algn="ctr" fontAlgn="b"/>
                      <a:r>
                        <a:rPr lang="en-GB" sz="1200" b="1" i="0" u="none" strike="noStrike">
                          <a:solidFill>
                            <a:srgbClr val="FFFFFF"/>
                          </a:solidFill>
                          <a:effectLst/>
                          <a:latin typeface="+mn-lt"/>
                        </a:rPr>
                        <a:t>Total</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398"/>
                    </a:solidFill>
                  </a:tcPr>
                </a:tc>
                <a:extLst>
                  <a:ext uri="{0D108BD9-81ED-4DB2-BD59-A6C34878D82A}">
                    <a16:rowId xmlns:a16="http://schemas.microsoft.com/office/drawing/2014/main" val="336522003"/>
                  </a:ext>
                </a:extLst>
              </a:tr>
              <a:tr h="297372">
                <a:tc>
                  <a:txBody>
                    <a:bodyPr/>
                    <a:lstStyle/>
                    <a:p>
                      <a:pPr algn="l" fontAlgn="b"/>
                      <a:r>
                        <a:rPr lang="en-GB" sz="1200" b="1" i="0" u="none" strike="noStrike">
                          <a:solidFill>
                            <a:srgbClr val="595959"/>
                          </a:solidFill>
                          <a:effectLst/>
                          <a:latin typeface="+mn-lt"/>
                        </a:rPr>
                        <a:t>Drawn</a:t>
                      </a:r>
                      <a:endParaRPr lang="en-GB" sz="1200" b="1" i="0" u="none" strike="noStrike" dirty="0">
                        <a:solidFill>
                          <a:srgbClr val="595959"/>
                        </a:solidFill>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u="none" strike="noStrike" dirty="0">
                          <a:effectLst/>
                        </a:rPr>
                        <a:t> </a:t>
                      </a:r>
                      <a:endParaRPr lang="en-GB" sz="1200" b="0" i="0" u="none" strike="noStrike" dirty="0">
                        <a:solidFill>
                          <a:srgbClr val="000000"/>
                        </a:solidFill>
                        <a:effectLst/>
                        <a:latin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u="none" strike="noStrike" kern="1200" dirty="0">
                          <a:solidFill>
                            <a:schemeClr val="tx1"/>
                          </a:solidFill>
                          <a:effectLst/>
                          <a:latin typeface="+mn-lt"/>
                          <a:ea typeface="+mn-ea"/>
                          <a:cs typeface="+mn-cs"/>
                        </a:rPr>
                        <a:t>620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u="none" strike="noStrike" dirty="0">
                          <a:effectLst/>
                        </a:rPr>
                        <a:t>100</a:t>
                      </a:r>
                      <a:endParaRPr lang="en-GB" sz="1200" b="0" i="0" u="none" strike="noStrike" dirty="0">
                        <a:solidFill>
                          <a:srgbClr val="000000"/>
                        </a:solidFill>
                        <a:effectLst/>
                        <a:latin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u="none" strike="noStrike" kern="1200" dirty="0">
                          <a:solidFill>
                            <a:schemeClr val="tx1"/>
                          </a:solidFill>
                          <a:effectLst/>
                          <a:latin typeface="+mn-lt"/>
                          <a:ea typeface="+mn-ea"/>
                          <a:cs typeface="+mn-cs"/>
                        </a:rPr>
                        <a:t>658</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u="none" strike="noStrike" dirty="0">
                          <a:effectLst/>
                        </a:rPr>
                        <a:t>275</a:t>
                      </a:r>
                      <a:endParaRPr lang="en-GB" sz="1200" b="0" i="0" u="none" strike="noStrike" dirty="0">
                        <a:solidFill>
                          <a:srgbClr val="000000"/>
                        </a:solidFill>
                        <a:effectLst/>
                        <a:latin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u="none" strike="noStrike" dirty="0">
                          <a:effectLst/>
                        </a:rPr>
                        <a:t>625</a:t>
                      </a:r>
                      <a:endParaRPr lang="en-GB" sz="1200" b="0" i="0" u="none" strike="noStrike" dirty="0">
                        <a:solidFill>
                          <a:srgbClr val="000000"/>
                        </a:solidFill>
                        <a:effectLst/>
                        <a:latin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1" u="none" strike="noStrike" dirty="0">
                          <a:effectLst/>
                        </a:rPr>
                        <a:t>2,278</a:t>
                      </a:r>
                      <a:endParaRPr lang="en-GB" sz="1200" b="1" i="0" u="none" strike="noStrike" dirty="0">
                        <a:solidFill>
                          <a:srgbClr val="000000"/>
                        </a:solidFill>
                        <a:effectLst/>
                        <a:latin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54234358"/>
                  </a:ext>
                </a:extLst>
              </a:tr>
              <a:tr h="241709">
                <a:tc>
                  <a:txBody>
                    <a:bodyPr/>
                    <a:lstStyle/>
                    <a:p>
                      <a:pPr algn="l" fontAlgn="b"/>
                      <a:r>
                        <a:rPr lang="en-GB" sz="1200" b="1" i="0" u="none" strike="noStrike">
                          <a:solidFill>
                            <a:srgbClr val="595959"/>
                          </a:solidFill>
                          <a:effectLst/>
                          <a:latin typeface="+mn-lt"/>
                        </a:rPr>
                        <a:t>Undrawn</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u="none" strike="noStrike">
                          <a:effectLst/>
                        </a:rPr>
                        <a:t>160</a:t>
                      </a:r>
                      <a:endParaRPr lang="en-GB" sz="1200" b="0" i="0" u="none" strike="noStrike">
                        <a:solidFill>
                          <a:srgbClr val="000000"/>
                        </a:solidFill>
                        <a:effectLst/>
                        <a:latin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u="none" strike="noStrike" dirty="0">
                          <a:effectLst/>
                        </a:rPr>
                        <a:t>80</a:t>
                      </a:r>
                      <a:endParaRPr lang="en-GB" sz="1200" b="0" i="0" u="none" strike="noStrike" dirty="0">
                        <a:solidFill>
                          <a:srgbClr val="000000"/>
                        </a:solidFill>
                        <a:effectLst/>
                        <a:latin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u="none" strike="noStrike" dirty="0">
                          <a:effectLst/>
                        </a:rPr>
                        <a:t> </a:t>
                      </a:r>
                      <a:endParaRPr lang="en-GB" sz="1200" b="0" i="0" u="none" strike="noStrike" dirty="0">
                        <a:solidFill>
                          <a:srgbClr val="000000"/>
                        </a:solidFill>
                        <a:effectLst/>
                        <a:latin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u="none" strike="noStrike" kern="1200" dirty="0">
                          <a:solidFill>
                            <a:schemeClr val="tx1"/>
                          </a:solidFill>
                          <a:effectLst/>
                          <a:latin typeface="+mn-lt"/>
                          <a:ea typeface="+mn-ea"/>
                          <a:cs typeface="+mn-cs"/>
                        </a:rPr>
                        <a:t>250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u="none" strike="noStrike" dirty="0">
                          <a:effectLst/>
                        </a:rPr>
                        <a:t>75</a:t>
                      </a:r>
                      <a:endParaRPr lang="en-GB" sz="1200" b="0" i="0" u="none" strike="noStrike" dirty="0">
                        <a:solidFill>
                          <a:srgbClr val="000000"/>
                        </a:solidFill>
                        <a:effectLst/>
                        <a:latin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u="none" strike="noStrike" dirty="0">
                          <a:effectLst/>
                        </a:rPr>
                        <a:t>0</a:t>
                      </a:r>
                      <a:endParaRPr lang="en-GB" sz="1200" b="0" i="0" u="none" strike="noStrike" dirty="0">
                        <a:solidFill>
                          <a:srgbClr val="000000"/>
                        </a:solidFill>
                        <a:effectLst/>
                        <a:latin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1" i="0" u="none" strike="noStrike" dirty="0">
                          <a:solidFill>
                            <a:srgbClr val="000000"/>
                          </a:solidFill>
                          <a:effectLst/>
                          <a:latin typeface="Calibri" panose="020F0502020204030204" pitchFamily="34" charset="0"/>
                        </a:rPr>
                        <a:t>565</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97548590"/>
                  </a:ext>
                </a:extLst>
              </a:tr>
              <a:tr h="241709">
                <a:tc>
                  <a:txBody>
                    <a:bodyPr/>
                    <a:lstStyle/>
                    <a:p>
                      <a:pPr algn="l" fontAlgn="b"/>
                      <a:r>
                        <a:rPr lang="en-GB" sz="1200" b="1" i="0" u="none" strike="noStrike">
                          <a:solidFill>
                            <a:srgbClr val="595959"/>
                          </a:solidFill>
                          <a:effectLst/>
                          <a:latin typeface="+mn-lt"/>
                        </a:rPr>
                        <a:t>Total</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GB" sz="1200" b="1" u="none" strike="noStrike" dirty="0">
                          <a:effectLst/>
                        </a:rPr>
                        <a:t>160</a:t>
                      </a:r>
                      <a:endParaRPr lang="en-GB" sz="1200" b="1" i="0" u="none" strike="noStrike" dirty="0">
                        <a:solidFill>
                          <a:srgbClr val="000000"/>
                        </a:solidFill>
                        <a:effectLst/>
                        <a:latin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GB" sz="1200" b="1" u="none" strike="noStrike" dirty="0">
                          <a:effectLst/>
                        </a:rPr>
                        <a:t>700</a:t>
                      </a:r>
                      <a:endParaRPr lang="en-GB" sz="1200" b="1" i="0" u="none" strike="noStrike" dirty="0">
                        <a:solidFill>
                          <a:srgbClr val="000000"/>
                        </a:solidFill>
                        <a:effectLst/>
                        <a:latin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GB" sz="1200" b="1" u="none" strike="noStrike" dirty="0">
                          <a:effectLst/>
                        </a:rPr>
                        <a:t>100</a:t>
                      </a:r>
                      <a:endParaRPr lang="en-GB" sz="1200" b="1" i="0" u="none" strike="noStrike" dirty="0">
                        <a:solidFill>
                          <a:srgbClr val="000000"/>
                        </a:solidFill>
                        <a:effectLst/>
                        <a:latin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GB" sz="1200" b="1" u="none" strike="noStrike" dirty="0">
                          <a:effectLst/>
                        </a:rPr>
                        <a:t>908</a:t>
                      </a:r>
                      <a:endParaRPr lang="en-GB" sz="1200" b="1" i="0" u="none" strike="noStrike" dirty="0">
                        <a:solidFill>
                          <a:srgbClr val="000000"/>
                        </a:solidFill>
                        <a:effectLst/>
                        <a:latin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GB" sz="1200" b="1" u="none" strike="noStrike" dirty="0">
                          <a:effectLst/>
                        </a:rPr>
                        <a:t>350</a:t>
                      </a:r>
                      <a:endParaRPr lang="en-GB" sz="1200" b="1" i="0" u="none" strike="noStrike" dirty="0">
                        <a:solidFill>
                          <a:srgbClr val="000000"/>
                        </a:solidFill>
                        <a:effectLst/>
                        <a:latin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GB" sz="1200" b="1" u="none" strike="noStrike" dirty="0">
                          <a:effectLst/>
                        </a:rPr>
                        <a:t>625</a:t>
                      </a:r>
                      <a:endParaRPr lang="en-GB" sz="1200" b="1" i="0" u="none" strike="noStrike" dirty="0">
                        <a:solidFill>
                          <a:srgbClr val="000000"/>
                        </a:solidFill>
                        <a:effectLst/>
                        <a:latin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GB" sz="1200" b="1" u="none" strike="noStrike" dirty="0">
                          <a:effectLst/>
                        </a:rPr>
                        <a:t>2,843</a:t>
                      </a:r>
                      <a:endParaRPr lang="en-GB" sz="1200" b="1" i="0" u="none" strike="noStrike" dirty="0">
                        <a:solidFill>
                          <a:srgbClr val="000000"/>
                        </a:solidFill>
                        <a:effectLst/>
                        <a:latin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44113597"/>
                  </a:ext>
                </a:extLst>
              </a:tr>
            </a:tbl>
          </a:graphicData>
        </a:graphic>
      </p:graphicFrame>
      <p:sp>
        <p:nvSpPr>
          <p:cNvPr id="4" name="TextBox 3">
            <a:extLst>
              <a:ext uri="{FF2B5EF4-FFF2-40B4-BE49-F238E27FC236}">
                <a16:creationId xmlns:a16="http://schemas.microsoft.com/office/drawing/2014/main" id="{BD5D59F9-F4AB-4B64-A56B-889FB53214D2}"/>
              </a:ext>
            </a:extLst>
          </p:cNvPr>
          <p:cNvSpPr txBox="1"/>
          <p:nvPr/>
        </p:nvSpPr>
        <p:spPr>
          <a:xfrm>
            <a:off x="4091209" y="1046566"/>
            <a:ext cx="4729018" cy="307777"/>
          </a:xfrm>
          <a:prstGeom prst="rect">
            <a:avLst/>
          </a:prstGeom>
          <a:noFill/>
        </p:spPr>
        <p:txBody>
          <a:bodyPr wrap="square" rtlCol="0">
            <a:spAutoFit/>
          </a:bodyPr>
          <a:lstStyle/>
          <a:p>
            <a:r>
              <a:rPr lang="en-GB" sz="1400" b="1" kern="1200" dirty="0">
                <a:latin typeface="Calibri" panose="020F0502020204030204" pitchFamily="34" charset="0"/>
                <a:ea typeface="+mn-ea"/>
                <a:cs typeface="+mn-cs"/>
              </a:rPr>
              <a:t>Debt facilities</a:t>
            </a:r>
          </a:p>
        </p:txBody>
      </p:sp>
    </p:spTree>
    <p:extLst>
      <p:ext uri="{BB962C8B-B14F-4D97-AF65-F5344CB8AC3E}">
        <p14:creationId xmlns:p14="http://schemas.microsoft.com/office/powerpoint/2010/main" val="1996213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A7C4B4-348E-4642-8EF2-174F0D995967}"/>
              </a:ext>
            </a:extLst>
          </p:cNvPr>
          <p:cNvSpPr>
            <a:spLocks noGrp="1"/>
          </p:cNvSpPr>
          <p:nvPr>
            <p:ph type="title"/>
          </p:nvPr>
        </p:nvSpPr>
        <p:spPr/>
        <p:txBody>
          <a:bodyPr/>
          <a:lstStyle/>
          <a:p>
            <a:r>
              <a:rPr lang="en-GB" dirty="0"/>
              <a:t>Financing Activity</a:t>
            </a:r>
            <a:endParaRPr lang="en-GB" dirty="0">
              <a:solidFill>
                <a:srgbClr val="FFFF00"/>
              </a:solidFill>
            </a:endParaRPr>
          </a:p>
        </p:txBody>
      </p:sp>
      <p:grpSp>
        <p:nvGrpSpPr>
          <p:cNvPr id="2" name="Group 1">
            <a:extLst>
              <a:ext uri="{FF2B5EF4-FFF2-40B4-BE49-F238E27FC236}">
                <a16:creationId xmlns:a16="http://schemas.microsoft.com/office/drawing/2014/main" id="{00E263F7-123E-4981-B1A3-E89F49FFF268}"/>
              </a:ext>
            </a:extLst>
          </p:cNvPr>
          <p:cNvGrpSpPr/>
          <p:nvPr/>
        </p:nvGrpSpPr>
        <p:grpSpPr>
          <a:xfrm>
            <a:off x="446172" y="2644986"/>
            <a:ext cx="5512985" cy="4262017"/>
            <a:chOff x="1244794" y="2455254"/>
            <a:chExt cx="5512985" cy="4262017"/>
          </a:xfrm>
        </p:grpSpPr>
        <p:graphicFrame>
          <p:nvGraphicFramePr>
            <p:cNvPr id="4" name="Diagram 3">
              <a:extLst>
                <a:ext uri="{FF2B5EF4-FFF2-40B4-BE49-F238E27FC236}">
                  <a16:creationId xmlns:a16="http://schemas.microsoft.com/office/drawing/2014/main" id="{560F035F-370F-475A-859F-B04B9F0CACB2}"/>
                </a:ext>
              </a:extLst>
            </p:cNvPr>
            <p:cNvGraphicFramePr/>
            <p:nvPr>
              <p:extLst>
                <p:ext uri="{D42A27DB-BD31-4B8C-83A1-F6EECF244321}">
                  <p14:modId xmlns:p14="http://schemas.microsoft.com/office/powerpoint/2010/main" val="2716804272"/>
                </p:ext>
              </p:extLst>
            </p:nvPr>
          </p:nvGraphicFramePr>
          <p:xfrm>
            <a:off x="2464480" y="2455254"/>
            <a:ext cx="4293299" cy="2405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B24DA02B-58EE-42B7-89F4-B8FE1706AF14}"/>
                </a:ext>
              </a:extLst>
            </p:cNvPr>
            <p:cNvSpPr txBox="1"/>
            <p:nvPr/>
          </p:nvSpPr>
          <p:spPr>
            <a:xfrm>
              <a:off x="1244794" y="3376422"/>
              <a:ext cx="2283424" cy="584775"/>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Arial" panose="020B0604020202020204"/>
                  <a:ea typeface="+mj-ea"/>
                  <a:cs typeface="+mj-cs"/>
                  <a:sym typeface="Calibri"/>
                </a:rPr>
                <a:t>Index Linked debt as % of RCV</a:t>
              </a:r>
            </a:p>
          </p:txBody>
        </p:sp>
        <p:graphicFrame>
          <p:nvGraphicFramePr>
            <p:cNvPr id="6" name="Diagram 5">
              <a:extLst>
                <a:ext uri="{FF2B5EF4-FFF2-40B4-BE49-F238E27FC236}">
                  <a16:creationId xmlns:a16="http://schemas.microsoft.com/office/drawing/2014/main" id="{3570B24C-8F7B-4F6D-B5E0-F6BB3872E063}"/>
                </a:ext>
              </a:extLst>
            </p:cNvPr>
            <p:cNvGraphicFramePr/>
            <p:nvPr>
              <p:extLst>
                <p:ext uri="{D42A27DB-BD31-4B8C-83A1-F6EECF244321}">
                  <p14:modId xmlns:p14="http://schemas.microsoft.com/office/powerpoint/2010/main" val="506782022"/>
                </p:ext>
              </p:extLst>
            </p:nvPr>
          </p:nvGraphicFramePr>
          <p:xfrm>
            <a:off x="2447079" y="4312039"/>
            <a:ext cx="4293299" cy="24052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extBox 6">
              <a:extLst>
                <a:ext uri="{FF2B5EF4-FFF2-40B4-BE49-F238E27FC236}">
                  <a16:creationId xmlns:a16="http://schemas.microsoft.com/office/drawing/2014/main" id="{2539C0A7-DA16-4A59-B18B-CE332987F9CE}"/>
                </a:ext>
              </a:extLst>
            </p:cNvPr>
            <p:cNvSpPr txBox="1"/>
            <p:nvPr/>
          </p:nvSpPr>
          <p:spPr>
            <a:xfrm>
              <a:off x="1246545" y="5158282"/>
              <a:ext cx="2281673" cy="584775"/>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Arial" panose="020B0604020202020204"/>
                  <a:ea typeface="+mj-ea"/>
                  <a:cs typeface="+mj-cs"/>
                  <a:sym typeface="Calibri"/>
                </a:rPr>
                <a:t>Index Linked debt as % of total debt</a:t>
              </a:r>
            </a:p>
          </p:txBody>
        </p:sp>
      </p:grpSp>
      <p:graphicFrame>
        <p:nvGraphicFramePr>
          <p:cNvPr id="8" name="Diagram 7">
            <a:extLst>
              <a:ext uri="{FF2B5EF4-FFF2-40B4-BE49-F238E27FC236}">
                <a16:creationId xmlns:a16="http://schemas.microsoft.com/office/drawing/2014/main" id="{90126D84-6BE6-4E71-909D-A256416FDCCA}"/>
              </a:ext>
            </a:extLst>
          </p:cNvPr>
          <p:cNvGraphicFramePr/>
          <p:nvPr>
            <p:extLst>
              <p:ext uri="{D42A27DB-BD31-4B8C-83A1-F6EECF244321}">
                <p14:modId xmlns:p14="http://schemas.microsoft.com/office/powerpoint/2010/main" val="1191050735"/>
              </p:ext>
            </p:extLst>
          </p:nvPr>
        </p:nvGraphicFramePr>
        <p:xfrm>
          <a:off x="592840" y="1380157"/>
          <a:ext cx="10676352" cy="160958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9" name="Diagram 8">
            <a:extLst>
              <a:ext uri="{FF2B5EF4-FFF2-40B4-BE49-F238E27FC236}">
                <a16:creationId xmlns:a16="http://schemas.microsoft.com/office/drawing/2014/main" id="{55CD15C1-205C-45BA-BC5B-1180F8D64956}"/>
              </a:ext>
            </a:extLst>
          </p:cNvPr>
          <p:cNvGraphicFramePr/>
          <p:nvPr>
            <p:extLst>
              <p:ext uri="{D42A27DB-BD31-4B8C-83A1-F6EECF244321}">
                <p14:modId xmlns:p14="http://schemas.microsoft.com/office/powerpoint/2010/main" val="1588167028"/>
              </p:ext>
            </p:extLst>
          </p:nvPr>
        </p:nvGraphicFramePr>
        <p:xfrm>
          <a:off x="7339388" y="2879545"/>
          <a:ext cx="5497253" cy="189645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0" name="Diagram 9">
            <a:extLst>
              <a:ext uri="{FF2B5EF4-FFF2-40B4-BE49-F238E27FC236}">
                <a16:creationId xmlns:a16="http://schemas.microsoft.com/office/drawing/2014/main" id="{CD0E4EA0-6D8F-49BF-8E99-1769F6BA894B}"/>
              </a:ext>
            </a:extLst>
          </p:cNvPr>
          <p:cNvGraphicFramePr/>
          <p:nvPr>
            <p:extLst>
              <p:ext uri="{D42A27DB-BD31-4B8C-83A1-F6EECF244321}">
                <p14:modId xmlns:p14="http://schemas.microsoft.com/office/powerpoint/2010/main" val="3906026433"/>
              </p:ext>
            </p:extLst>
          </p:nvPr>
        </p:nvGraphicFramePr>
        <p:xfrm>
          <a:off x="7837647" y="4643176"/>
          <a:ext cx="5433271" cy="1833925"/>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12" name="Slide Number Placeholder 11">
            <a:extLst>
              <a:ext uri="{FF2B5EF4-FFF2-40B4-BE49-F238E27FC236}">
                <a16:creationId xmlns:a16="http://schemas.microsoft.com/office/drawing/2014/main" id="{CB373D78-F316-4A90-81AF-720D7C0CF435}"/>
              </a:ext>
            </a:extLst>
          </p:cNvPr>
          <p:cNvSpPr>
            <a:spLocks noGrp="1"/>
          </p:cNvSpPr>
          <p:nvPr>
            <p:ph type="sldNum" sz="quarter" idx="11"/>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0BE58566-1E02-4643-85A8-BF2A9EB2335C}" type="slidenum">
              <a:rPr kumimoji="0" lang="en-GB" sz="1200" b="0" i="0" u="none" strike="noStrike" kern="0" cap="none" spc="0" normalizeH="0" baseline="0" noProof="0" smtClean="0">
                <a:ln>
                  <a:noFill/>
                </a:ln>
                <a:solidFill>
                  <a:prstClr val="black">
                    <a:tint val="75000"/>
                  </a:prstClr>
                </a:solidFill>
                <a:effectLst/>
                <a:uLnTx/>
                <a:uFillTx/>
                <a:latin typeface="Arial" panose="020B0604020202020204"/>
                <a:ea typeface="+mj-ea"/>
                <a:cs typeface="+mj-cs"/>
                <a:sym typeface="Calibri"/>
              </a:rPr>
              <a:pPr marL="0" marR="0" lvl="0" indent="0" algn="r" defTabSz="914400" rtl="0" eaLnBrk="1" fontAlgn="auto" latinLnBrk="0" hangingPunct="0">
                <a:lnSpc>
                  <a:spcPct val="100000"/>
                </a:lnSpc>
                <a:spcBef>
                  <a:spcPts val="0"/>
                </a:spcBef>
                <a:spcAft>
                  <a:spcPts val="0"/>
                </a:spcAft>
                <a:buClrTx/>
                <a:buSzTx/>
                <a:buFontTx/>
                <a:buNone/>
                <a:tabLst/>
                <a:defRPr/>
              </a:pPr>
              <a:t>15</a:t>
            </a:fld>
            <a:endParaRPr kumimoji="0" lang="en-GB" sz="1200" b="0" i="0" u="none" strike="noStrike" kern="0" cap="none" spc="0" normalizeH="0" baseline="0" noProof="0">
              <a:ln>
                <a:noFill/>
              </a:ln>
              <a:solidFill>
                <a:prstClr val="black">
                  <a:tint val="75000"/>
                </a:prstClr>
              </a:solidFill>
              <a:effectLst/>
              <a:uLnTx/>
              <a:uFillTx/>
              <a:latin typeface="Arial" panose="020B0604020202020204"/>
              <a:ea typeface="+mj-ea"/>
              <a:cs typeface="+mj-cs"/>
              <a:sym typeface="Calibri"/>
            </a:endParaRPr>
          </a:p>
        </p:txBody>
      </p:sp>
      <p:sp>
        <p:nvSpPr>
          <p:cNvPr id="11" name="TextBox 10">
            <a:extLst>
              <a:ext uri="{FF2B5EF4-FFF2-40B4-BE49-F238E27FC236}">
                <a16:creationId xmlns:a16="http://schemas.microsoft.com/office/drawing/2014/main" id="{032E2BFC-9D52-403E-BCE9-F65F6957A6FD}"/>
              </a:ext>
            </a:extLst>
          </p:cNvPr>
          <p:cNvSpPr txBox="1"/>
          <p:nvPr/>
        </p:nvSpPr>
        <p:spPr>
          <a:xfrm>
            <a:off x="5404268" y="3769723"/>
            <a:ext cx="3143250" cy="1600438"/>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panose="020B0604020202020204"/>
                <a:ea typeface="+mj-ea"/>
                <a:cs typeface="+mj-cs"/>
                <a:sym typeface="Calibri"/>
              </a:rPr>
              <a:t>Gearing remains low in line with our equity-first approach. This will grow in the coming years as we progress through construction and draw on the deferred committed debt. The interest coverage ratio remains well above the covenant level.</a:t>
            </a:r>
          </a:p>
        </p:txBody>
      </p:sp>
      <p:graphicFrame>
        <p:nvGraphicFramePr>
          <p:cNvPr id="22" name="Diagram 21">
            <a:extLst>
              <a:ext uri="{FF2B5EF4-FFF2-40B4-BE49-F238E27FC236}">
                <a16:creationId xmlns:a16="http://schemas.microsoft.com/office/drawing/2014/main" id="{ECEF0E84-808B-4293-83A9-7E7AA3C37145}"/>
              </a:ext>
            </a:extLst>
          </p:cNvPr>
          <p:cNvGraphicFramePr/>
          <p:nvPr>
            <p:extLst>
              <p:ext uri="{D42A27DB-BD31-4B8C-83A1-F6EECF244321}">
                <p14:modId xmlns:p14="http://schemas.microsoft.com/office/powerpoint/2010/main" val="3522782628"/>
              </p:ext>
            </p:extLst>
          </p:nvPr>
        </p:nvGraphicFramePr>
        <p:xfrm>
          <a:off x="7491788" y="3114241"/>
          <a:ext cx="5497253" cy="1896450"/>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spTree>
    <p:extLst>
      <p:ext uri="{BB962C8B-B14F-4D97-AF65-F5344CB8AC3E}">
        <p14:creationId xmlns:p14="http://schemas.microsoft.com/office/powerpoint/2010/main" val="1172181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388C9-A64E-5447-BD8B-7AD9D7E72D85}"/>
              </a:ext>
            </a:extLst>
          </p:cNvPr>
          <p:cNvSpPr>
            <a:spLocks noGrp="1"/>
          </p:cNvSpPr>
          <p:nvPr>
            <p:ph type="title"/>
          </p:nvPr>
        </p:nvSpPr>
        <p:spPr/>
        <p:txBody>
          <a:bodyPr/>
          <a:lstStyle/>
          <a:p>
            <a:r>
              <a:rPr lang="en-GB" dirty="0"/>
              <a:t>Sustainable Financing</a:t>
            </a:r>
            <a:endParaRPr lang="en-GB" dirty="0">
              <a:solidFill>
                <a:srgbClr val="FF0000"/>
              </a:solidFill>
            </a:endParaRPr>
          </a:p>
        </p:txBody>
      </p:sp>
      <p:sp>
        <p:nvSpPr>
          <p:cNvPr id="7" name="Text Placeholder 2">
            <a:extLst>
              <a:ext uri="{FF2B5EF4-FFF2-40B4-BE49-F238E27FC236}">
                <a16:creationId xmlns:a16="http://schemas.microsoft.com/office/drawing/2014/main" id="{5EFFE76D-587C-4A6E-83F5-A5EA54C218C2}"/>
              </a:ext>
            </a:extLst>
          </p:cNvPr>
          <p:cNvSpPr txBox="1">
            <a:spLocks/>
          </p:cNvSpPr>
          <p:nvPr/>
        </p:nvSpPr>
        <p:spPr>
          <a:xfrm>
            <a:off x="531340" y="1342437"/>
            <a:ext cx="8484545" cy="5100308"/>
          </a:xfrm>
          <a:prstGeom prst="rect">
            <a:avLst/>
          </a:prstGeom>
        </p:spPr>
        <p:txBody>
          <a:bodyPr vert="horz" lIns="91440" tIns="45720" rIns="91440" bIns="45720" rtlCol="0" anchor="t">
            <a:normAutofit fontScale="92500" lnSpcReduction="10000"/>
          </a:bodyPr>
          <a:lstStyle>
            <a:lvl1pPr marL="230188" indent="-230188" algn="l" defTabSz="914399" rtl="0" eaLnBrk="1" latinLnBrk="0" hangingPunct="1">
              <a:lnSpc>
                <a:spcPct val="90000"/>
              </a:lnSpc>
              <a:spcBef>
                <a:spcPts val="1001"/>
              </a:spcBef>
              <a:buClr>
                <a:schemeClr val="accent1"/>
              </a:buClr>
              <a:buFont typeface="Arial" panose="020B0604020202020204" pitchFamily="34" charset="0"/>
              <a:buChar char="•"/>
              <a:tabLst/>
              <a:defRPr lang="en-US" sz="2000" kern="1200" baseline="0">
                <a:solidFill>
                  <a:srgbClr val="3B3D44"/>
                </a:solidFill>
                <a:latin typeface="Arial" panose="020B0604020202020204" pitchFamily="34" charset="0"/>
                <a:ea typeface="+mn-ea"/>
                <a:cs typeface="+mn-cs"/>
              </a:defRPr>
            </a:lvl1pPr>
            <a:lvl2pPr marL="848701" indent="-180001" algn="l" defTabSz="914399" rtl="0" eaLnBrk="1" latinLnBrk="0" hangingPunct="1">
              <a:lnSpc>
                <a:spcPct val="90000"/>
              </a:lnSpc>
              <a:spcBef>
                <a:spcPts val="500"/>
              </a:spcBef>
              <a:buClr>
                <a:schemeClr val="accent1"/>
              </a:buClr>
              <a:buFont typeface="Arial" panose="020B0604020202020204" pitchFamily="34" charset="0"/>
              <a:buChar char="•"/>
              <a:defRPr lang="en-US" sz="2000" kern="1200" baseline="0">
                <a:solidFill>
                  <a:srgbClr val="3B3D44"/>
                </a:solidFill>
                <a:latin typeface="Arial" panose="020B0604020202020204" pitchFamily="34" charset="0"/>
                <a:ea typeface="+mn-ea"/>
                <a:cs typeface="+mn-cs"/>
              </a:defRPr>
            </a:lvl2pPr>
            <a:lvl3pPr marL="1305900" indent="-180001" algn="l" defTabSz="914399" rtl="0" eaLnBrk="1" latinLnBrk="0" hangingPunct="1">
              <a:lnSpc>
                <a:spcPct val="90000"/>
              </a:lnSpc>
              <a:spcBef>
                <a:spcPts val="500"/>
              </a:spcBef>
              <a:buClr>
                <a:schemeClr val="accent1"/>
              </a:buClr>
              <a:buFont typeface="Arial" panose="020B0604020202020204" pitchFamily="34" charset="0"/>
              <a:buChar char="•"/>
              <a:defRPr lang="en-US" sz="2000" kern="1200" baseline="0">
                <a:solidFill>
                  <a:srgbClr val="3B3D44"/>
                </a:solidFill>
                <a:latin typeface="Arial" panose="020B0604020202020204" pitchFamily="34" charset="0"/>
                <a:ea typeface="+mn-ea"/>
                <a:cs typeface="+mn-cs"/>
              </a:defRPr>
            </a:lvl3pPr>
            <a:lvl4pPr marL="1705950" indent="-180001" algn="l" defTabSz="914399" rtl="0" eaLnBrk="1" latinLnBrk="0" hangingPunct="1">
              <a:lnSpc>
                <a:spcPct val="90000"/>
              </a:lnSpc>
              <a:spcBef>
                <a:spcPts val="500"/>
              </a:spcBef>
              <a:buClr>
                <a:schemeClr val="accent1"/>
              </a:buClr>
              <a:buFont typeface="Arial" panose="020B0604020202020204" pitchFamily="34" charset="0"/>
              <a:buChar char="•"/>
              <a:defRPr lang="en-US" sz="1801" kern="1200" baseline="0">
                <a:solidFill>
                  <a:srgbClr val="3B3D44"/>
                </a:solidFill>
                <a:latin typeface="Arial" panose="020B0604020202020204" pitchFamily="34" charset="0"/>
                <a:ea typeface="+mn-ea"/>
                <a:cs typeface="+mn-cs"/>
              </a:defRPr>
            </a:lvl4pPr>
            <a:lvl5pPr marL="2163151" indent="-180001" algn="l" defTabSz="914399" rtl="0" eaLnBrk="1" latinLnBrk="0" hangingPunct="1">
              <a:lnSpc>
                <a:spcPct val="90000"/>
              </a:lnSpc>
              <a:spcBef>
                <a:spcPts val="500"/>
              </a:spcBef>
              <a:buClr>
                <a:schemeClr val="accent1"/>
              </a:buClr>
              <a:buFont typeface="Arial" panose="020B0604020202020204" pitchFamily="34" charset="0"/>
              <a:buChar char="•"/>
              <a:defRPr lang="en-US" sz="1801" kern="1200" baseline="0">
                <a:solidFill>
                  <a:srgbClr val="3B3D44"/>
                </a:solidFill>
                <a:latin typeface="Arial" panose="020B0604020202020204" pitchFamily="34" charset="0"/>
                <a:ea typeface="+mn-ea"/>
                <a:cs typeface="+mn-cs"/>
              </a:defRPr>
            </a:lvl5pPr>
            <a:lvl6pPr marL="2514599" indent="-228600"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00" indent="-228600"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00" indent="-228600"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01" indent="-228600"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229870" lvl="0" indent="-229870" algn="just">
              <a:lnSpc>
                <a:spcPct val="110000"/>
              </a:lnSpc>
              <a:spcBef>
                <a:spcPts val="600"/>
              </a:spcBef>
              <a:buClr>
                <a:srgbClr val="00B09B"/>
              </a:buClr>
              <a:defRPr/>
            </a:pPr>
            <a:r>
              <a:rPr lang="en-GB" sz="1800" dirty="0"/>
              <a:t>17 green bonds totalling £1.5bn, £75m green USPP and £160m Sustainability Linked RCF</a:t>
            </a:r>
          </a:p>
          <a:p>
            <a:pPr marL="229870" lvl="0" indent="-229870" algn="just">
              <a:lnSpc>
                <a:spcPct val="110000"/>
              </a:lnSpc>
              <a:spcBef>
                <a:spcPts val="600"/>
              </a:spcBef>
              <a:buClr>
                <a:srgbClr val="00B09B"/>
              </a:buClr>
              <a:defRPr/>
            </a:pPr>
            <a:r>
              <a:rPr lang="en-GB" sz="1800" dirty="0"/>
              <a:t>Sustainable Finance Framework aligned with Green Bond Principles, Green Loan Principles and Sustainability-linked Loan Principles</a:t>
            </a:r>
          </a:p>
          <a:p>
            <a:pPr marL="229870" lvl="0" indent="-229870" algn="just">
              <a:lnSpc>
                <a:spcPct val="110000"/>
              </a:lnSpc>
              <a:spcBef>
                <a:spcPts val="600"/>
              </a:spcBef>
              <a:buClr>
                <a:srgbClr val="00B09B"/>
              </a:buClr>
              <a:defRPr/>
            </a:pPr>
            <a:r>
              <a:rPr lang="en-GB" sz="1800" dirty="0"/>
              <a:t>S&amp;P second opinion on green bonds and loans E1 95/100</a:t>
            </a:r>
          </a:p>
          <a:p>
            <a:pPr marL="229870" indent="-229870">
              <a:lnSpc>
                <a:spcPct val="110000"/>
              </a:lnSpc>
              <a:spcBef>
                <a:spcPts val="600"/>
              </a:spcBef>
              <a:buClr>
                <a:srgbClr val="00B09B"/>
              </a:buClr>
              <a:defRPr/>
            </a:pPr>
            <a:r>
              <a:rPr lang="en-GB" sz="1800" dirty="0"/>
              <a:t>ESG ratings and evaluations</a:t>
            </a:r>
          </a:p>
          <a:p>
            <a:pPr marL="848383" lvl="1" indent="-229870">
              <a:lnSpc>
                <a:spcPct val="110000"/>
              </a:lnSpc>
              <a:spcBef>
                <a:spcPts val="600"/>
              </a:spcBef>
              <a:buClr>
                <a:srgbClr val="00B09B"/>
              </a:buClr>
              <a:defRPr/>
            </a:pPr>
            <a:r>
              <a:rPr lang="en-GB" sz="1800" dirty="0"/>
              <a:t>S&amp;P ESG Evaluation 74/100 score </a:t>
            </a:r>
          </a:p>
          <a:p>
            <a:pPr marL="848383" lvl="1" indent="-229870">
              <a:lnSpc>
                <a:spcPct val="110000"/>
              </a:lnSpc>
              <a:spcBef>
                <a:spcPts val="600"/>
              </a:spcBef>
              <a:buClr>
                <a:srgbClr val="00B09B"/>
              </a:buClr>
              <a:defRPr/>
            </a:pPr>
            <a:r>
              <a:rPr lang="en-GB" sz="1800" dirty="0"/>
              <a:t>Our parent company, Bazalgette Equity Ltd continues to be rated Corporate ESG Prime by ISS with a C+ rating, in the top level for transparency (80-100%) and 1st decile ranking in the peer group</a:t>
            </a:r>
          </a:p>
          <a:p>
            <a:pPr marL="229870" indent="-229870">
              <a:lnSpc>
                <a:spcPct val="110000"/>
              </a:lnSpc>
              <a:spcBef>
                <a:spcPts val="600"/>
              </a:spcBef>
              <a:buClr>
                <a:srgbClr val="00B09B"/>
              </a:buClr>
              <a:defRPr/>
            </a:pPr>
            <a:r>
              <a:rPr lang="en-GB" sz="1800" dirty="0"/>
              <a:t>Published third Sustainable Finance Report and first Climate Disclosures Report in July 2021</a:t>
            </a:r>
          </a:p>
          <a:p>
            <a:pPr marL="848383" lvl="1" indent="-229870">
              <a:lnSpc>
                <a:spcPct val="110000"/>
              </a:lnSpc>
              <a:spcBef>
                <a:spcPts val="600"/>
              </a:spcBef>
              <a:buClr>
                <a:srgbClr val="00B09B"/>
              </a:buClr>
              <a:defRPr/>
            </a:pPr>
            <a:r>
              <a:rPr lang="en-GB" sz="1800" dirty="0"/>
              <a:t>54 legacy commitments, 90% of live commitments on target</a:t>
            </a:r>
          </a:p>
          <a:p>
            <a:pPr marL="848383" lvl="1" indent="-229870">
              <a:lnSpc>
                <a:spcPct val="110000"/>
              </a:lnSpc>
              <a:spcBef>
                <a:spcPts val="600"/>
              </a:spcBef>
              <a:buClr>
                <a:srgbClr val="00B09B"/>
              </a:buClr>
              <a:defRPr/>
            </a:pPr>
            <a:r>
              <a:rPr lang="en-GB" sz="1800" dirty="0"/>
              <a:t>Positive contribution to 10 SDGs, 27 targets</a:t>
            </a:r>
          </a:p>
          <a:p>
            <a:pPr marL="848383" lvl="1" indent="-229870">
              <a:lnSpc>
                <a:spcPct val="110000"/>
              </a:lnSpc>
              <a:spcBef>
                <a:spcPts val="600"/>
              </a:spcBef>
              <a:buClr>
                <a:srgbClr val="00B09B"/>
              </a:buClr>
              <a:defRPr/>
            </a:pPr>
            <a:r>
              <a:rPr lang="en-GB" sz="1800" dirty="0"/>
              <a:t>Include negative SDG impacts</a:t>
            </a:r>
          </a:p>
          <a:p>
            <a:pPr marL="848383" lvl="1" indent="-229870">
              <a:lnSpc>
                <a:spcPct val="110000"/>
              </a:lnSpc>
              <a:spcBef>
                <a:spcPts val="600"/>
              </a:spcBef>
              <a:buClr>
                <a:srgbClr val="00B09B"/>
              </a:buClr>
              <a:defRPr/>
            </a:pPr>
            <a:r>
              <a:rPr lang="en-GB" sz="1800" dirty="0"/>
              <a:t>Scope 1, 2 and 3 emissions and water usage</a:t>
            </a:r>
          </a:p>
          <a:p>
            <a:pPr marL="229870" indent="-229870">
              <a:lnSpc>
                <a:spcPct val="110000"/>
              </a:lnSpc>
              <a:spcBef>
                <a:spcPts val="600"/>
              </a:spcBef>
              <a:buClr>
                <a:srgbClr val="00B09B"/>
              </a:buClr>
              <a:defRPr/>
            </a:pPr>
            <a:endParaRPr lang="en-GB" sz="1800" dirty="0">
              <a:highlight>
                <a:srgbClr val="FFFF00"/>
              </a:highlight>
            </a:endParaRPr>
          </a:p>
          <a:p>
            <a:pPr marL="229870" marR="0" lvl="0" indent="-229870" algn="l" defTabSz="914399" rtl="0" eaLnBrk="1" fontAlgn="auto" latinLnBrk="0" hangingPunct="1">
              <a:lnSpc>
                <a:spcPct val="110000"/>
              </a:lnSpc>
              <a:spcBef>
                <a:spcPts val="600"/>
              </a:spcBef>
              <a:spcAft>
                <a:spcPts val="0"/>
              </a:spcAft>
              <a:buClr>
                <a:srgbClr val="00B09B"/>
              </a:buClr>
              <a:buSzTx/>
              <a:buFont typeface="Arial" panose="020B0604020202020204" pitchFamily="34" charset="0"/>
              <a:buChar char="•"/>
              <a:tabLst/>
              <a:defRPr/>
            </a:pPr>
            <a:endParaRPr kumimoji="0" lang="en-GB" sz="1400" b="0" i="0" u="none" strike="noStrike" kern="1200" cap="none" spc="0" normalizeH="0" baseline="0" noProof="0" dirty="0">
              <a:ln>
                <a:noFill/>
              </a:ln>
              <a:solidFill>
                <a:srgbClr val="3B3D44"/>
              </a:solidFill>
              <a:effectLst/>
              <a:highlight>
                <a:srgbClr val="FFFF00"/>
              </a:highlight>
              <a:uLnTx/>
              <a:uFillTx/>
              <a:latin typeface="Arial" panose="020B0604020202020204" pitchFamily="34" charset="0"/>
              <a:ea typeface="+mn-ea"/>
              <a:cs typeface="+mn-cs"/>
              <a:sym typeface="Calibri"/>
            </a:endParaRPr>
          </a:p>
          <a:p>
            <a:pPr marL="229870" marR="0" lvl="0" indent="-229870" algn="l" defTabSz="914399" rtl="0" eaLnBrk="1" fontAlgn="auto" latinLnBrk="0" hangingPunct="1">
              <a:lnSpc>
                <a:spcPct val="110000"/>
              </a:lnSpc>
              <a:spcBef>
                <a:spcPts val="600"/>
              </a:spcBef>
              <a:spcAft>
                <a:spcPts val="0"/>
              </a:spcAft>
              <a:buClr>
                <a:srgbClr val="00B09B"/>
              </a:buClr>
              <a:buSzTx/>
              <a:buFont typeface="Arial" panose="020B0604020202020204" pitchFamily="34" charset="0"/>
              <a:buChar char="•"/>
              <a:tabLst/>
              <a:defRPr/>
            </a:pPr>
            <a:endParaRPr kumimoji="0" lang="en-GB" sz="1400" b="0" i="0" u="none" strike="noStrike" kern="1200" cap="none" spc="0" normalizeH="0" baseline="0" noProof="0" dirty="0">
              <a:ln>
                <a:noFill/>
              </a:ln>
              <a:solidFill>
                <a:srgbClr val="3B3D44"/>
              </a:solidFill>
              <a:effectLst/>
              <a:uLnTx/>
              <a:uFillTx/>
              <a:latin typeface="Arial" panose="020B0604020202020204" pitchFamily="34" charset="0"/>
              <a:ea typeface="+mn-ea"/>
              <a:cs typeface="+mn-cs"/>
              <a:sym typeface="Calibri"/>
            </a:endParaRPr>
          </a:p>
          <a:p>
            <a:pPr marL="229870" marR="0" lvl="0" indent="-229870" algn="l" defTabSz="914399" rtl="0" eaLnBrk="1" fontAlgn="auto" latinLnBrk="0" hangingPunct="1">
              <a:lnSpc>
                <a:spcPct val="110000"/>
              </a:lnSpc>
              <a:spcBef>
                <a:spcPts val="600"/>
              </a:spcBef>
              <a:spcAft>
                <a:spcPts val="0"/>
              </a:spcAft>
              <a:buClr>
                <a:srgbClr val="00B09B"/>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3B3D44"/>
              </a:solidFill>
              <a:effectLst/>
              <a:uLnTx/>
              <a:uFillTx/>
              <a:latin typeface="Arial" panose="020B0604020202020204" pitchFamily="34" charset="0"/>
              <a:ea typeface="+mn-ea"/>
              <a:cs typeface="Arial" panose="020B0604020202020204" pitchFamily="34" charset="0"/>
              <a:sym typeface="Calibri"/>
            </a:endParaRPr>
          </a:p>
          <a:p>
            <a:pPr marL="0" marR="0" lvl="0" indent="0" algn="l" defTabSz="914399" rtl="0" eaLnBrk="1" fontAlgn="auto" latinLnBrk="0" hangingPunct="1">
              <a:lnSpc>
                <a:spcPct val="90000"/>
              </a:lnSpc>
              <a:spcBef>
                <a:spcPts val="1001"/>
              </a:spcBef>
              <a:spcAft>
                <a:spcPts val="0"/>
              </a:spcAft>
              <a:buClr>
                <a:srgbClr val="00B09B"/>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3B3D44"/>
              </a:solidFill>
              <a:effectLst/>
              <a:uLnTx/>
              <a:uFillTx/>
              <a:latin typeface="Arial" panose="020B0604020202020204" pitchFamily="34" charset="0"/>
              <a:ea typeface="+mn-ea"/>
              <a:cs typeface="Arial" panose="020B0604020202020204" pitchFamily="34" charset="0"/>
              <a:sym typeface="Calibri"/>
            </a:endParaRPr>
          </a:p>
        </p:txBody>
      </p:sp>
      <p:sp>
        <p:nvSpPr>
          <p:cNvPr id="8" name="Slide Number Placeholder 7">
            <a:extLst>
              <a:ext uri="{FF2B5EF4-FFF2-40B4-BE49-F238E27FC236}">
                <a16:creationId xmlns:a16="http://schemas.microsoft.com/office/drawing/2014/main" id="{CABA7E35-297C-4D29-9CF1-FDDAC879C2F3}"/>
              </a:ext>
            </a:extLst>
          </p:cNvPr>
          <p:cNvSpPr>
            <a:spLocks noGrp="1"/>
          </p:cNvSpPr>
          <p:nvPr>
            <p:ph type="sldNum" sz="quarter" idx="11"/>
          </p:nvPr>
        </p:nvSpPr>
        <p:spPr>
          <a:xfrm>
            <a:off x="8610600" y="6356350"/>
            <a:ext cx="2743200" cy="365125"/>
          </a:xfrm>
          <a:prstGeom prst="rect">
            <a:avLst/>
          </a:prstGeom>
        </p:spPr>
        <p:txBody>
          <a:bodyPr vert="horz" lIns="91440" tIns="45720" rIns="91440" bIns="4572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0BE58566-1E02-4643-85A8-BF2A9EB2335C}" type="slidenum">
              <a:rPr lang="en-GB" smtClean="0"/>
              <a:pPr marL="0" marR="0" lvl="0" indent="0" algn="r" defTabSz="914400" rtl="0" eaLnBrk="1" fontAlgn="auto" latinLnBrk="0" hangingPunct="0">
                <a:lnSpc>
                  <a:spcPct val="100000"/>
                </a:lnSpc>
                <a:spcBef>
                  <a:spcPts val="0"/>
                </a:spcBef>
                <a:spcAft>
                  <a:spcPts val="0"/>
                </a:spcAft>
                <a:buClrTx/>
                <a:buSzTx/>
                <a:buFontTx/>
                <a:buNone/>
                <a:tabLst/>
                <a:defRPr/>
              </a:pPr>
              <a:t>16</a:t>
            </a:fld>
            <a:endParaRPr kumimoji="0" lang="en-GB" sz="1200" b="0" i="0" u="none" strike="noStrike" kern="0" cap="none" spc="0" normalizeH="0" baseline="0" noProof="0">
              <a:ln>
                <a:noFill/>
              </a:ln>
              <a:solidFill>
                <a:prstClr val="black">
                  <a:tint val="75000"/>
                </a:prstClr>
              </a:solidFill>
              <a:effectLst/>
              <a:uLnTx/>
              <a:uFillTx/>
              <a:latin typeface="Arial" panose="020B0604020202020204"/>
              <a:ea typeface="+mj-ea"/>
              <a:cs typeface="+mj-cs"/>
              <a:sym typeface="Calibri"/>
            </a:endParaRPr>
          </a:p>
        </p:txBody>
      </p:sp>
      <p:graphicFrame>
        <p:nvGraphicFramePr>
          <p:cNvPr id="6" name="Chart 5">
            <a:extLst>
              <a:ext uri="{FF2B5EF4-FFF2-40B4-BE49-F238E27FC236}">
                <a16:creationId xmlns:a16="http://schemas.microsoft.com/office/drawing/2014/main" id="{4A9A8523-068F-4D9E-9D5C-E31496711C10}"/>
              </a:ext>
            </a:extLst>
          </p:cNvPr>
          <p:cNvGraphicFramePr/>
          <p:nvPr/>
        </p:nvGraphicFramePr>
        <p:xfrm>
          <a:off x="9015885" y="2005129"/>
          <a:ext cx="2644775" cy="1764665"/>
        </p:xfrm>
        <a:graphic>
          <a:graphicData uri="http://schemas.openxmlformats.org/drawingml/2006/chart">
            <c:chart xmlns:c="http://schemas.openxmlformats.org/drawingml/2006/chart" xmlns:r="http://schemas.openxmlformats.org/officeDocument/2006/relationships" r:id="rId2"/>
          </a:graphicData>
        </a:graphic>
      </p:graphicFrame>
      <p:pic>
        <p:nvPicPr>
          <p:cNvPr id="10" name="Picture 9">
            <a:extLst>
              <a:ext uri="{FF2B5EF4-FFF2-40B4-BE49-F238E27FC236}">
                <a16:creationId xmlns:a16="http://schemas.microsoft.com/office/drawing/2014/main" id="{7269D013-B1CE-4028-8D2B-1574CF16DE82}"/>
              </a:ext>
            </a:extLst>
          </p:cNvPr>
          <p:cNvPicPr>
            <a:picLocks noChangeAspect="1"/>
          </p:cNvPicPr>
          <p:nvPr/>
        </p:nvPicPr>
        <p:blipFill>
          <a:blip r:embed="rId3"/>
          <a:stretch>
            <a:fillRect/>
          </a:stretch>
        </p:blipFill>
        <p:spPr>
          <a:xfrm>
            <a:off x="9015885" y="659943"/>
            <a:ext cx="6870897" cy="6219702"/>
          </a:xfrm>
          <a:prstGeom prst="rect">
            <a:avLst/>
          </a:prstGeom>
        </p:spPr>
      </p:pic>
    </p:spTree>
    <p:extLst>
      <p:ext uri="{BB962C8B-B14F-4D97-AF65-F5344CB8AC3E}">
        <p14:creationId xmlns:p14="http://schemas.microsoft.com/office/powerpoint/2010/main" val="3117234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388C9-A64E-5447-BD8B-7AD9D7E72D85}"/>
              </a:ext>
            </a:extLst>
          </p:cNvPr>
          <p:cNvSpPr>
            <a:spLocks noGrp="1"/>
          </p:cNvSpPr>
          <p:nvPr>
            <p:ph type="title"/>
          </p:nvPr>
        </p:nvSpPr>
        <p:spPr/>
        <p:txBody>
          <a:bodyPr/>
          <a:lstStyle/>
          <a:p>
            <a:r>
              <a:rPr lang="en-GB" dirty="0"/>
              <a:t>Our sustainable development goals</a:t>
            </a:r>
            <a:endParaRPr lang="en-GB" dirty="0">
              <a:solidFill>
                <a:srgbClr val="FFFF00"/>
              </a:solidFill>
              <a:highlight>
                <a:srgbClr val="FFFF00"/>
              </a:highlight>
            </a:endParaRPr>
          </a:p>
        </p:txBody>
      </p:sp>
      <p:sp>
        <p:nvSpPr>
          <p:cNvPr id="5" name="Slide Number Placeholder 4">
            <a:extLst>
              <a:ext uri="{FF2B5EF4-FFF2-40B4-BE49-F238E27FC236}">
                <a16:creationId xmlns:a16="http://schemas.microsoft.com/office/drawing/2014/main" id="{0AC52BE8-4B0C-4B8B-B5C4-DE3A2C6F134F}"/>
              </a:ext>
            </a:extLst>
          </p:cNvPr>
          <p:cNvSpPr>
            <a:spLocks noGrp="1"/>
          </p:cNvSpPr>
          <p:nvPr>
            <p:ph type="sldNum" sz="quarter" idx="11"/>
          </p:nvPr>
        </p:nvSpPr>
        <p:spPr>
          <a:xfrm>
            <a:off x="8703867" y="6306566"/>
            <a:ext cx="2743200" cy="365125"/>
          </a:xfr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0BE58566-1E02-4643-85A8-BF2A9EB2335C}" type="slidenum">
              <a:rPr kumimoji="0" lang="en-GB" sz="1200" b="0" i="0" u="none" strike="noStrike" kern="0" cap="none" spc="0" normalizeH="0" baseline="0" noProof="0" smtClean="0">
                <a:ln>
                  <a:noFill/>
                </a:ln>
                <a:solidFill>
                  <a:prstClr val="black">
                    <a:tint val="75000"/>
                  </a:prstClr>
                </a:solidFill>
                <a:effectLst/>
                <a:uLnTx/>
                <a:uFillTx/>
                <a:latin typeface="Arial" panose="020B0604020202020204"/>
                <a:ea typeface="+mj-ea"/>
                <a:cs typeface="+mj-cs"/>
                <a:sym typeface="Calibri"/>
              </a:rPr>
              <a:pPr marL="0" marR="0" lvl="0" indent="0" algn="r" defTabSz="914400" rtl="0" eaLnBrk="1" fontAlgn="auto" latinLnBrk="0" hangingPunct="0">
                <a:lnSpc>
                  <a:spcPct val="100000"/>
                </a:lnSpc>
                <a:spcBef>
                  <a:spcPts val="0"/>
                </a:spcBef>
                <a:spcAft>
                  <a:spcPts val="0"/>
                </a:spcAft>
                <a:buClrTx/>
                <a:buSzTx/>
                <a:buFontTx/>
                <a:buNone/>
                <a:tabLst/>
                <a:defRPr/>
              </a:pPr>
              <a:t>17</a:t>
            </a:fld>
            <a:endParaRPr kumimoji="0" lang="en-GB" sz="1200" b="0" i="0" u="none" strike="noStrike" kern="0" cap="none" spc="0" normalizeH="0" baseline="0" noProof="0">
              <a:ln>
                <a:noFill/>
              </a:ln>
              <a:solidFill>
                <a:prstClr val="black">
                  <a:tint val="75000"/>
                </a:prstClr>
              </a:solidFill>
              <a:effectLst/>
              <a:uLnTx/>
              <a:uFillTx/>
              <a:latin typeface="Arial" panose="020B0604020202020204"/>
              <a:ea typeface="+mj-ea"/>
              <a:cs typeface="+mj-cs"/>
              <a:sym typeface="Calibri"/>
            </a:endParaRPr>
          </a:p>
        </p:txBody>
      </p:sp>
      <p:sp>
        <p:nvSpPr>
          <p:cNvPr id="7" name="Text Placeholder 2">
            <a:extLst>
              <a:ext uri="{FF2B5EF4-FFF2-40B4-BE49-F238E27FC236}">
                <a16:creationId xmlns:a16="http://schemas.microsoft.com/office/drawing/2014/main" id="{1AA6BA64-B24B-44ED-9636-D53C4257CE0F}"/>
              </a:ext>
            </a:extLst>
          </p:cNvPr>
          <p:cNvSpPr txBox="1">
            <a:spLocks/>
          </p:cNvSpPr>
          <p:nvPr/>
        </p:nvSpPr>
        <p:spPr>
          <a:xfrm>
            <a:off x="531823" y="1168924"/>
            <a:ext cx="7707204" cy="5260156"/>
          </a:xfrm>
          <a:prstGeom prst="rect">
            <a:avLst/>
          </a:prstGeom>
        </p:spPr>
        <p:txBody>
          <a:bodyPr vert="horz" lIns="91440" tIns="45720" rIns="91440" bIns="45720" rtlCol="0" anchor="t">
            <a:normAutofit/>
          </a:bodyPr>
          <a:lstStyle>
            <a:lvl1pPr marL="230188" indent="-230188" algn="l" defTabSz="914399" rtl="0" eaLnBrk="1" latinLnBrk="0" hangingPunct="1">
              <a:lnSpc>
                <a:spcPct val="90000"/>
              </a:lnSpc>
              <a:spcBef>
                <a:spcPts val="1001"/>
              </a:spcBef>
              <a:buClr>
                <a:schemeClr val="accent1"/>
              </a:buClr>
              <a:buFont typeface="Arial" panose="020B0604020202020204" pitchFamily="34" charset="0"/>
              <a:buChar char="•"/>
              <a:tabLst/>
              <a:defRPr lang="en-US" sz="2000" kern="1200" baseline="0">
                <a:solidFill>
                  <a:srgbClr val="3B3D44"/>
                </a:solidFill>
                <a:latin typeface="Arial" panose="020B0604020202020204" pitchFamily="34" charset="0"/>
                <a:ea typeface="+mn-ea"/>
                <a:cs typeface="+mn-cs"/>
              </a:defRPr>
            </a:lvl1pPr>
            <a:lvl2pPr marL="848701" indent="-180001" algn="l" defTabSz="914399" rtl="0" eaLnBrk="1" latinLnBrk="0" hangingPunct="1">
              <a:lnSpc>
                <a:spcPct val="90000"/>
              </a:lnSpc>
              <a:spcBef>
                <a:spcPts val="500"/>
              </a:spcBef>
              <a:buClr>
                <a:schemeClr val="accent1"/>
              </a:buClr>
              <a:buFont typeface="Arial" panose="020B0604020202020204" pitchFamily="34" charset="0"/>
              <a:buChar char="•"/>
              <a:defRPr lang="en-US" sz="2000" kern="1200" baseline="0">
                <a:solidFill>
                  <a:srgbClr val="3B3D44"/>
                </a:solidFill>
                <a:latin typeface="Arial" panose="020B0604020202020204" pitchFamily="34" charset="0"/>
                <a:ea typeface="+mn-ea"/>
                <a:cs typeface="+mn-cs"/>
              </a:defRPr>
            </a:lvl2pPr>
            <a:lvl3pPr marL="1305900" indent="-180001" algn="l" defTabSz="914399" rtl="0" eaLnBrk="1" latinLnBrk="0" hangingPunct="1">
              <a:lnSpc>
                <a:spcPct val="90000"/>
              </a:lnSpc>
              <a:spcBef>
                <a:spcPts val="500"/>
              </a:spcBef>
              <a:buClr>
                <a:schemeClr val="accent1"/>
              </a:buClr>
              <a:buFont typeface="Arial" panose="020B0604020202020204" pitchFamily="34" charset="0"/>
              <a:buChar char="•"/>
              <a:defRPr lang="en-US" sz="2000" kern="1200" baseline="0">
                <a:solidFill>
                  <a:srgbClr val="3B3D44"/>
                </a:solidFill>
                <a:latin typeface="Arial" panose="020B0604020202020204" pitchFamily="34" charset="0"/>
                <a:ea typeface="+mn-ea"/>
                <a:cs typeface="+mn-cs"/>
              </a:defRPr>
            </a:lvl3pPr>
            <a:lvl4pPr marL="1705950" indent="-180001" algn="l" defTabSz="914399" rtl="0" eaLnBrk="1" latinLnBrk="0" hangingPunct="1">
              <a:lnSpc>
                <a:spcPct val="90000"/>
              </a:lnSpc>
              <a:spcBef>
                <a:spcPts val="500"/>
              </a:spcBef>
              <a:buClr>
                <a:schemeClr val="accent1"/>
              </a:buClr>
              <a:buFont typeface="Arial" panose="020B0604020202020204" pitchFamily="34" charset="0"/>
              <a:buChar char="•"/>
              <a:defRPr lang="en-US" sz="1801" kern="1200" baseline="0">
                <a:solidFill>
                  <a:srgbClr val="3B3D44"/>
                </a:solidFill>
                <a:latin typeface="Arial" panose="020B0604020202020204" pitchFamily="34" charset="0"/>
                <a:ea typeface="+mn-ea"/>
                <a:cs typeface="+mn-cs"/>
              </a:defRPr>
            </a:lvl4pPr>
            <a:lvl5pPr marL="2163151" indent="-180001" algn="l" defTabSz="914399" rtl="0" eaLnBrk="1" latinLnBrk="0" hangingPunct="1">
              <a:lnSpc>
                <a:spcPct val="90000"/>
              </a:lnSpc>
              <a:spcBef>
                <a:spcPts val="500"/>
              </a:spcBef>
              <a:buClr>
                <a:schemeClr val="accent1"/>
              </a:buClr>
              <a:buFont typeface="Arial" panose="020B0604020202020204" pitchFamily="34" charset="0"/>
              <a:buChar char="•"/>
              <a:defRPr lang="en-US" sz="1801" kern="1200" baseline="0">
                <a:solidFill>
                  <a:srgbClr val="3B3D44"/>
                </a:solidFill>
                <a:latin typeface="Arial" panose="020B0604020202020204" pitchFamily="34" charset="0"/>
                <a:ea typeface="+mn-ea"/>
                <a:cs typeface="+mn-cs"/>
              </a:defRPr>
            </a:lvl5pPr>
            <a:lvl6pPr marL="2514599" indent="-228600"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00" indent="-228600"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00" indent="-228600"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01" indent="-228600"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229870" marR="0" lvl="0" indent="-229870" algn="just" defTabSz="914399" rtl="0" eaLnBrk="1" fontAlgn="auto" latinLnBrk="0" hangingPunct="1">
              <a:lnSpc>
                <a:spcPct val="110000"/>
              </a:lnSpc>
              <a:spcBef>
                <a:spcPts val="600"/>
              </a:spcBef>
              <a:spcAft>
                <a:spcPts val="0"/>
              </a:spcAft>
              <a:buClr>
                <a:srgbClr val="00B09B"/>
              </a:buClr>
              <a:buSzTx/>
              <a:buFont typeface="Arial" panose="020B0604020202020204" pitchFamily="34" charset="0"/>
              <a:buChar char="•"/>
              <a:tabLst/>
              <a:defRPr/>
            </a:pPr>
            <a:endParaRPr kumimoji="0" lang="en-GB" sz="1500" b="0" i="0" u="none" strike="noStrike" kern="1200" cap="none" spc="0" normalizeH="0" baseline="0" noProof="0" dirty="0">
              <a:ln>
                <a:noFill/>
              </a:ln>
              <a:solidFill>
                <a:srgbClr val="3B3D44"/>
              </a:solidFill>
              <a:effectLst/>
              <a:uLnTx/>
              <a:uFillTx/>
              <a:latin typeface="Arial" panose="020B0604020202020204" pitchFamily="34" charset="0"/>
              <a:ea typeface="+mn-ea"/>
              <a:cs typeface="Arial" panose="020B0604020202020204" pitchFamily="34" charset="0"/>
              <a:sym typeface="Calibri"/>
            </a:endParaRPr>
          </a:p>
        </p:txBody>
      </p:sp>
      <p:pic>
        <p:nvPicPr>
          <p:cNvPr id="3" name="Picture 2">
            <a:extLst>
              <a:ext uri="{FF2B5EF4-FFF2-40B4-BE49-F238E27FC236}">
                <a16:creationId xmlns:a16="http://schemas.microsoft.com/office/drawing/2014/main" id="{CB311F91-124B-4684-9A89-11509E0FFCE2}"/>
              </a:ext>
            </a:extLst>
          </p:cNvPr>
          <p:cNvPicPr>
            <a:picLocks noChangeAspect="1"/>
          </p:cNvPicPr>
          <p:nvPr/>
        </p:nvPicPr>
        <p:blipFill>
          <a:blip r:embed="rId2"/>
          <a:stretch>
            <a:fillRect/>
          </a:stretch>
        </p:blipFill>
        <p:spPr>
          <a:xfrm>
            <a:off x="3018890" y="1019727"/>
            <a:ext cx="3077110" cy="5717845"/>
          </a:xfrm>
          <a:prstGeom prst="rect">
            <a:avLst/>
          </a:prstGeom>
        </p:spPr>
      </p:pic>
      <p:pic>
        <p:nvPicPr>
          <p:cNvPr id="4" name="Picture 3">
            <a:extLst>
              <a:ext uri="{FF2B5EF4-FFF2-40B4-BE49-F238E27FC236}">
                <a16:creationId xmlns:a16="http://schemas.microsoft.com/office/drawing/2014/main" id="{ECC34137-EDFF-4915-BB4F-917611CB71F0}"/>
              </a:ext>
            </a:extLst>
          </p:cNvPr>
          <p:cNvPicPr>
            <a:picLocks noChangeAspect="1"/>
          </p:cNvPicPr>
          <p:nvPr/>
        </p:nvPicPr>
        <p:blipFill>
          <a:blip r:embed="rId3"/>
          <a:stretch>
            <a:fillRect/>
          </a:stretch>
        </p:blipFill>
        <p:spPr>
          <a:xfrm>
            <a:off x="469065" y="1168924"/>
            <a:ext cx="2487067" cy="3758030"/>
          </a:xfrm>
          <a:prstGeom prst="rect">
            <a:avLst/>
          </a:prstGeom>
        </p:spPr>
      </p:pic>
      <p:sp>
        <p:nvSpPr>
          <p:cNvPr id="14" name="Text Placeholder 2">
            <a:extLst>
              <a:ext uri="{FF2B5EF4-FFF2-40B4-BE49-F238E27FC236}">
                <a16:creationId xmlns:a16="http://schemas.microsoft.com/office/drawing/2014/main" id="{6794A4BE-409C-4D78-81DF-BF68A8F35886}"/>
              </a:ext>
            </a:extLst>
          </p:cNvPr>
          <p:cNvSpPr>
            <a:spLocks noGrp="1"/>
          </p:cNvSpPr>
          <p:nvPr>
            <p:ph type="body" sz="quarter" idx="10"/>
          </p:nvPr>
        </p:nvSpPr>
        <p:spPr>
          <a:xfrm>
            <a:off x="6556529" y="1168924"/>
            <a:ext cx="4984441" cy="5137642"/>
          </a:xfrm>
        </p:spPr>
        <p:txBody>
          <a:bodyPr vert="horz" lIns="91440" tIns="45720" rIns="91440" bIns="45720" rtlCol="0" anchor="t">
            <a:noAutofit/>
          </a:bodyPr>
          <a:lstStyle/>
          <a:p>
            <a:pPr marL="229870" indent="-229870" algn="just">
              <a:lnSpc>
                <a:spcPct val="110000"/>
              </a:lnSpc>
              <a:spcBef>
                <a:spcPts val="600"/>
              </a:spcBef>
            </a:pPr>
            <a:r>
              <a:rPr lang="en-GB" sz="1500" dirty="0">
                <a:sym typeface="Calibri"/>
              </a:rPr>
              <a:t>We have made significant progress towards the delivery of our legacy programme contributing to 10 UN SDGs and 27 targets.</a:t>
            </a:r>
          </a:p>
          <a:p>
            <a:pPr marL="229870" indent="-229870" algn="just">
              <a:lnSpc>
                <a:spcPct val="110000"/>
              </a:lnSpc>
              <a:spcBef>
                <a:spcPts val="600"/>
              </a:spcBef>
            </a:pPr>
            <a:r>
              <a:rPr lang="en-GB" sz="1500" dirty="0">
                <a:sym typeface="Calibri"/>
              </a:rPr>
              <a:t>Our 54 legacy commitments have been mapped across multiple SDGs. </a:t>
            </a:r>
          </a:p>
          <a:p>
            <a:pPr marL="848383" lvl="1" indent="-229870" algn="just">
              <a:lnSpc>
                <a:spcPct val="110000"/>
              </a:lnSpc>
              <a:spcBef>
                <a:spcPts val="600"/>
              </a:spcBef>
            </a:pPr>
            <a:r>
              <a:rPr lang="en-GB" sz="1500" dirty="0">
                <a:sym typeface="Calibri"/>
              </a:rPr>
              <a:t>11 of our commitments </a:t>
            </a:r>
            <a:r>
              <a:rPr lang="en-GB" sz="1500">
                <a:sym typeface="Calibri"/>
              </a:rPr>
              <a:t>are complete</a:t>
            </a:r>
            <a:endParaRPr lang="en-GB" sz="1500" dirty="0">
              <a:sym typeface="Calibri"/>
            </a:endParaRPr>
          </a:p>
          <a:p>
            <a:pPr marL="848383" lvl="1" indent="-229870" algn="just">
              <a:lnSpc>
                <a:spcPct val="110000"/>
              </a:lnSpc>
              <a:spcBef>
                <a:spcPts val="600"/>
              </a:spcBef>
            </a:pPr>
            <a:r>
              <a:rPr lang="en-GB" sz="1500" dirty="0">
                <a:sym typeface="Calibri"/>
              </a:rPr>
              <a:t>34 are in progress and will be delivered over the next few years as construction completes.</a:t>
            </a:r>
          </a:p>
          <a:p>
            <a:pPr marL="848383" lvl="1" indent="-229870" algn="just">
              <a:lnSpc>
                <a:spcPct val="110000"/>
              </a:lnSpc>
              <a:spcBef>
                <a:spcPts val="600"/>
              </a:spcBef>
            </a:pPr>
            <a:r>
              <a:rPr lang="en-GB" sz="1500" dirty="0"/>
              <a:t>9 will be measured at completion</a:t>
            </a:r>
          </a:p>
          <a:p>
            <a:pPr marL="229870" lvl="1" indent="-229870" algn="just">
              <a:lnSpc>
                <a:spcPct val="110000"/>
              </a:lnSpc>
              <a:spcBef>
                <a:spcPts val="600"/>
              </a:spcBef>
            </a:pPr>
            <a:r>
              <a:rPr lang="en-GB" sz="1500" dirty="0"/>
              <a:t>Tideway’s core environmental benefits will make a long-term direct contribution to SDG 6 Clean Water and Sanitation and SDG 11 Sustainable Cities and Communities.</a:t>
            </a:r>
          </a:p>
          <a:p>
            <a:pPr marL="229870" lvl="1" indent="-229870" algn="just">
              <a:lnSpc>
                <a:spcPct val="110000"/>
              </a:lnSpc>
              <a:spcBef>
                <a:spcPts val="600"/>
              </a:spcBef>
            </a:pPr>
            <a:r>
              <a:rPr lang="en-GB" sz="1500" dirty="0"/>
              <a:t>During construction, Tideway is making a significant contribution to eight other SDGs, and some of these will have a lasting impact and will be handed over to other organisations.</a:t>
            </a:r>
            <a:endParaRPr lang="en-GB" sz="1500" dirty="0">
              <a:sym typeface="Calibri"/>
            </a:endParaRPr>
          </a:p>
        </p:txBody>
      </p:sp>
    </p:spTree>
    <p:extLst>
      <p:ext uri="{BB962C8B-B14F-4D97-AF65-F5344CB8AC3E}">
        <p14:creationId xmlns:p14="http://schemas.microsoft.com/office/powerpoint/2010/main" val="667426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D6B37784-C06E-44E6-884F-99128AB37ADF}"/>
              </a:ext>
            </a:extLst>
          </p:cNvPr>
          <p:cNvSpPr txBox="1">
            <a:spLocks/>
          </p:cNvSpPr>
          <p:nvPr/>
        </p:nvSpPr>
        <p:spPr>
          <a:xfrm>
            <a:off x="427990" y="339171"/>
            <a:ext cx="10866543" cy="518787"/>
          </a:xfrm>
        </p:spPr>
        <p:txBody>
          <a:bodyPr/>
          <a:lstStyle>
            <a:lvl1pPr marL="228606" indent="-228606" algn="l" defTabSz="91442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marR="0" lvl="0" indent="0" algn="l" defTabSz="914423"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FFFFFF"/>
                </a:solidFill>
                <a:effectLst/>
                <a:uLnTx/>
                <a:uFillTx/>
                <a:latin typeface="Arial" panose="020B0604020202020204"/>
                <a:ea typeface="+mn-ea"/>
                <a:cs typeface="+mn-cs"/>
                <a:sym typeface="Calibri"/>
              </a:rPr>
              <a:t>Credit Highlights</a:t>
            </a:r>
          </a:p>
        </p:txBody>
      </p:sp>
      <p:graphicFrame>
        <p:nvGraphicFramePr>
          <p:cNvPr id="4" name="Content Placeholder 4">
            <a:extLst>
              <a:ext uri="{FF2B5EF4-FFF2-40B4-BE49-F238E27FC236}">
                <a16:creationId xmlns:a16="http://schemas.microsoft.com/office/drawing/2014/main" id="{BF58436B-1537-47D4-8C10-BDDEFBDBC5AA}"/>
              </a:ext>
            </a:extLst>
          </p:cNvPr>
          <p:cNvGraphicFramePr>
            <a:graphicFrameLocks/>
          </p:cNvGraphicFramePr>
          <p:nvPr>
            <p:extLst>
              <p:ext uri="{D42A27DB-BD31-4B8C-83A1-F6EECF244321}">
                <p14:modId xmlns:p14="http://schemas.microsoft.com/office/powerpoint/2010/main" val="1928199214"/>
              </p:ext>
            </p:extLst>
          </p:nvPr>
        </p:nvGraphicFramePr>
        <p:xfrm>
          <a:off x="556181" y="1338606"/>
          <a:ext cx="6768446" cy="5062194"/>
        </p:xfrm>
        <a:graphic>
          <a:graphicData uri="http://schemas.openxmlformats.org/drawingml/2006/table">
            <a:tbl>
              <a:tblPr bandRow="1">
                <a:tableStyleId>{5C22544A-7EE6-4342-B048-85BDC9FD1C3A}</a:tableStyleId>
              </a:tblPr>
              <a:tblGrid>
                <a:gridCol w="6768446">
                  <a:extLst>
                    <a:ext uri="{9D8B030D-6E8A-4147-A177-3AD203B41FA5}">
                      <a16:colId xmlns:a16="http://schemas.microsoft.com/office/drawing/2014/main" val="20000"/>
                    </a:ext>
                  </a:extLst>
                </a:gridCol>
              </a:tblGrid>
              <a:tr h="708864">
                <a:tc>
                  <a:txBody>
                    <a:bodyPr/>
                    <a:lstStyle/>
                    <a:p>
                      <a:r>
                        <a:rPr lang="en-GB" sz="2000" b="1">
                          <a:solidFill>
                            <a:schemeClr val="bg1"/>
                          </a:solidFill>
                        </a:rPr>
                        <a:t>Critical UK infrastructure</a:t>
                      </a:r>
                    </a:p>
                  </a:txBody>
                  <a:tcPr anchor="ctr">
                    <a:solidFill>
                      <a:srgbClr val="008474"/>
                    </a:solidFill>
                  </a:tcPr>
                </a:tc>
                <a:extLst>
                  <a:ext uri="{0D108BD9-81ED-4DB2-BD59-A6C34878D82A}">
                    <a16:rowId xmlns:a16="http://schemas.microsoft.com/office/drawing/2014/main" val="10000"/>
                  </a:ext>
                </a:extLst>
              </a:tr>
              <a:tr h="687343">
                <a:tc>
                  <a:txBody>
                    <a:bodyPr/>
                    <a:lstStyle/>
                    <a:p>
                      <a:r>
                        <a:rPr lang="en-GB" sz="2000" b="1">
                          <a:solidFill>
                            <a:schemeClr val="bg1"/>
                          </a:solidFill>
                        </a:rPr>
                        <a:t>Strong</a:t>
                      </a:r>
                      <a:r>
                        <a:rPr lang="en-GB" sz="2000" b="1" baseline="0">
                          <a:solidFill>
                            <a:schemeClr val="bg1"/>
                          </a:solidFill>
                        </a:rPr>
                        <a:t> d</a:t>
                      </a:r>
                      <a:r>
                        <a:rPr lang="en-GB" sz="2000" b="1">
                          <a:solidFill>
                            <a:schemeClr val="bg1"/>
                          </a:solidFill>
                        </a:rPr>
                        <a:t>elivery </a:t>
                      </a:r>
                      <a:r>
                        <a:rPr lang="en-GB" sz="2000" b="1" kern="1200">
                          <a:solidFill>
                            <a:schemeClr val="bg1"/>
                          </a:solidFill>
                          <a:latin typeface="+mn-lt"/>
                          <a:ea typeface="+mn-ea"/>
                          <a:cs typeface="+mn-cs"/>
                        </a:rPr>
                        <a:t>capability</a:t>
                      </a:r>
                    </a:p>
                  </a:txBody>
                  <a:tcPr anchor="ctr">
                    <a:solidFill>
                      <a:schemeClr val="accent1">
                        <a:lumMod val="75000"/>
                      </a:schemeClr>
                    </a:solidFill>
                  </a:tcPr>
                </a:tc>
                <a:extLst>
                  <a:ext uri="{0D108BD9-81ED-4DB2-BD59-A6C34878D82A}">
                    <a16:rowId xmlns:a16="http://schemas.microsoft.com/office/drawing/2014/main" val="10001"/>
                  </a:ext>
                </a:extLst>
              </a:tr>
              <a:tr h="756151">
                <a:tc>
                  <a:txBody>
                    <a:bodyPr/>
                    <a:lstStyle/>
                    <a:p>
                      <a:r>
                        <a:rPr lang="en-GB" sz="2000" b="1">
                          <a:solidFill>
                            <a:schemeClr val="bg1"/>
                          </a:solidFill>
                        </a:rPr>
                        <a:t>Supportive regulatory and contractual framework </a:t>
                      </a:r>
                    </a:p>
                  </a:txBody>
                  <a:tcPr anchor="ctr">
                    <a:solidFill>
                      <a:schemeClr val="accent1">
                        <a:lumMod val="75000"/>
                      </a:schemeClr>
                    </a:solidFill>
                  </a:tcPr>
                </a:tc>
                <a:extLst>
                  <a:ext uri="{0D108BD9-81ED-4DB2-BD59-A6C34878D82A}">
                    <a16:rowId xmlns:a16="http://schemas.microsoft.com/office/drawing/2014/main" val="10002"/>
                  </a:ext>
                </a:extLst>
              </a:tr>
              <a:tr h="698254">
                <a:tc>
                  <a:txBody>
                    <a:bodyPr/>
                    <a:lstStyle/>
                    <a:p>
                      <a:r>
                        <a:rPr lang="en-GB" sz="2000" b="1" kern="1200">
                          <a:solidFill>
                            <a:schemeClr val="bg1"/>
                          </a:solidFill>
                          <a:effectLst/>
                          <a:latin typeface="+mn-lt"/>
                          <a:ea typeface="+mn-ea"/>
                          <a:cs typeface="+mn-cs"/>
                        </a:rPr>
                        <a:t>Stable and highly visible revenue profile </a:t>
                      </a:r>
                      <a:endParaRPr lang="en-GB" sz="2000" b="1">
                        <a:solidFill>
                          <a:schemeClr val="bg1"/>
                        </a:solidFill>
                      </a:endParaRPr>
                    </a:p>
                  </a:txBody>
                  <a:tcPr anchor="ctr">
                    <a:solidFill>
                      <a:schemeClr val="accent1">
                        <a:lumMod val="75000"/>
                      </a:schemeClr>
                    </a:solidFill>
                  </a:tcPr>
                </a:tc>
                <a:extLst>
                  <a:ext uri="{0D108BD9-81ED-4DB2-BD59-A6C34878D82A}">
                    <a16:rowId xmlns:a16="http://schemas.microsoft.com/office/drawing/2014/main" val="10003"/>
                  </a:ext>
                </a:extLst>
              </a:tr>
              <a:tr h="743766">
                <a:tc>
                  <a:txBody>
                    <a:bodyPr/>
                    <a:lstStyle/>
                    <a:p>
                      <a:r>
                        <a:rPr lang="en-GB" sz="2000" b="1">
                          <a:solidFill>
                            <a:schemeClr val="bg1"/>
                          </a:solidFill>
                        </a:rPr>
                        <a:t>Creditor friendly financial structure</a:t>
                      </a:r>
                    </a:p>
                  </a:txBody>
                  <a:tcPr anchor="ctr">
                    <a:solidFill>
                      <a:schemeClr val="accent1">
                        <a:lumMod val="75000"/>
                      </a:schemeClr>
                    </a:solidFill>
                  </a:tcPr>
                </a:tc>
                <a:extLst>
                  <a:ext uri="{0D108BD9-81ED-4DB2-BD59-A6C34878D82A}">
                    <a16:rowId xmlns:a16="http://schemas.microsoft.com/office/drawing/2014/main" val="10004"/>
                  </a:ext>
                </a:extLst>
              </a:tr>
              <a:tr h="759203">
                <a:tc>
                  <a:txBody>
                    <a:bodyPr/>
                    <a:lstStyle/>
                    <a:p>
                      <a:r>
                        <a:rPr lang="en-GB" sz="2000" b="1" dirty="0">
                          <a:solidFill>
                            <a:schemeClr val="bg1"/>
                          </a:solidFill>
                        </a:rPr>
                        <a:t>Good progress on project delivery since Licence Award in spite of pandemic</a:t>
                      </a:r>
                    </a:p>
                  </a:txBody>
                  <a:tcPr anchor="ctr">
                    <a:solidFill>
                      <a:schemeClr val="accent1">
                        <a:lumMod val="75000"/>
                      </a:schemeClr>
                    </a:solidFill>
                  </a:tcPr>
                </a:tc>
                <a:extLst>
                  <a:ext uri="{0D108BD9-81ED-4DB2-BD59-A6C34878D82A}">
                    <a16:rowId xmlns:a16="http://schemas.microsoft.com/office/drawing/2014/main" val="10005"/>
                  </a:ext>
                </a:extLst>
              </a:tr>
              <a:tr h="708613">
                <a:tc>
                  <a:txBody>
                    <a:bodyPr/>
                    <a:lstStyle/>
                    <a:p>
                      <a:r>
                        <a:rPr lang="en-GB" sz="2000" b="1" dirty="0">
                          <a:solidFill>
                            <a:schemeClr val="bg1"/>
                          </a:solidFill>
                        </a:rPr>
                        <a:t>F</a:t>
                      </a:r>
                      <a:r>
                        <a:rPr lang="en-GB" sz="2000" b="1" baseline="0" dirty="0">
                          <a:solidFill>
                            <a:schemeClr val="bg1"/>
                          </a:solidFill>
                        </a:rPr>
                        <a:t>inancing plan substantially de-risked</a:t>
                      </a:r>
                      <a:endParaRPr lang="en-GB" sz="2000" b="1" dirty="0">
                        <a:solidFill>
                          <a:schemeClr val="bg1"/>
                        </a:solidFill>
                      </a:endParaRPr>
                    </a:p>
                  </a:txBody>
                  <a:tcPr anchor="ctr">
                    <a:solidFill>
                      <a:schemeClr val="accent1">
                        <a:lumMod val="75000"/>
                      </a:schemeClr>
                    </a:solidFill>
                  </a:tcPr>
                </a:tc>
                <a:extLst>
                  <a:ext uri="{0D108BD9-81ED-4DB2-BD59-A6C34878D82A}">
                    <a16:rowId xmlns:a16="http://schemas.microsoft.com/office/drawing/2014/main" val="10006"/>
                  </a:ext>
                </a:extLst>
              </a:tr>
            </a:tbl>
          </a:graphicData>
        </a:graphic>
      </p:graphicFrame>
      <p:pic>
        <p:nvPicPr>
          <p:cNvPr id="8" name="Picture 2">
            <a:extLst>
              <a:ext uri="{FF2B5EF4-FFF2-40B4-BE49-F238E27FC236}">
                <a16:creationId xmlns:a16="http://schemas.microsoft.com/office/drawing/2014/main" id="{39E1F4FD-AA99-4E07-B1BB-0BE6C45A9C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8413" y="0"/>
            <a:ext cx="45735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621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86531A-0AA0-4FF0-8DD7-9BF06CEE908C}"/>
              </a:ext>
            </a:extLst>
          </p:cNvPr>
          <p:cNvSpPr>
            <a:spLocks noGrp="1"/>
          </p:cNvSpPr>
          <p:nvPr>
            <p:ph type="body" sz="quarter" idx="10"/>
          </p:nvPr>
        </p:nvSpPr>
        <p:spPr/>
        <p:txBody>
          <a:bodyPr/>
          <a:lstStyle/>
          <a:p>
            <a:r>
              <a:rPr lang="en-GB" dirty="0"/>
              <a:t>Q&amp;A</a:t>
            </a:r>
          </a:p>
        </p:txBody>
      </p:sp>
    </p:spTree>
    <p:extLst>
      <p:ext uri="{BB962C8B-B14F-4D97-AF65-F5344CB8AC3E}">
        <p14:creationId xmlns:p14="http://schemas.microsoft.com/office/powerpoint/2010/main" val="3761222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01ADE3-A635-6D45-9A69-DA77F2CF92C2}"/>
              </a:ext>
            </a:extLst>
          </p:cNvPr>
          <p:cNvSpPr>
            <a:spLocks noGrp="1"/>
          </p:cNvSpPr>
          <p:nvPr>
            <p:ph type="title"/>
          </p:nvPr>
        </p:nvSpPr>
        <p:spPr/>
        <p:txBody>
          <a:bodyPr/>
          <a:lstStyle/>
          <a:p>
            <a:r>
              <a:rPr lang="en-GB" dirty="0"/>
              <a:t>Plan for the morning</a:t>
            </a:r>
          </a:p>
        </p:txBody>
      </p:sp>
      <p:sp>
        <p:nvSpPr>
          <p:cNvPr id="6" name="Text Placeholder 5">
            <a:extLst>
              <a:ext uri="{FF2B5EF4-FFF2-40B4-BE49-F238E27FC236}">
                <a16:creationId xmlns:a16="http://schemas.microsoft.com/office/drawing/2014/main" id="{8ACA368D-DB42-4CC8-8662-7CDAB3AEA1C3}"/>
              </a:ext>
            </a:extLst>
          </p:cNvPr>
          <p:cNvSpPr>
            <a:spLocks noGrp="1"/>
          </p:cNvSpPr>
          <p:nvPr>
            <p:ph type="body" sz="quarter" idx="10"/>
          </p:nvPr>
        </p:nvSpPr>
        <p:spPr>
          <a:xfrm>
            <a:off x="531340" y="1279745"/>
            <a:ext cx="10078017" cy="4874067"/>
          </a:xfrm>
        </p:spPr>
        <p:txBody>
          <a:bodyPr>
            <a:normAutofit/>
          </a:bodyPr>
          <a:lstStyle/>
          <a:p>
            <a:r>
              <a:rPr lang="en-GB" dirty="0"/>
              <a:t>08:30 – 09:00 Welcome &amp; Breakfast</a:t>
            </a:r>
          </a:p>
          <a:p>
            <a:r>
              <a:rPr lang="en-GB" dirty="0"/>
              <a:t>09:00 – 09:45 Business update</a:t>
            </a:r>
          </a:p>
          <a:p>
            <a:r>
              <a:rPr lang="en-GB" dirty="0"/>
              <a:t>10:00 – 12:00 Boat tour – sites and program update</a:t>
            </a:r>
          </a:p>
          <a:p>
            <a:endParaRPr lang="en-GB" sz="1350" dirty="0"/>
          </a:p>
          <a:p>
            <a:endParaRPr lang="en-GB" dirty="0"/>
          </a:p>
        </p:txBody>
      </p:sp>
      <p:pic>
        <p:nvPicPr>
          <p:cNvPr id="4098" name="Picture 2">
            <a:extLst>
              <a:ext uri="{FF2B5EF4-FFF2-40B4-BE49-F238E27FC236}">
                <a16:creationId xmlns:a16="http://schemas.microsoft.com/office/drawing/2014/main" id="{085D6435-8713-4F13-83F0-A243A94C9E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8355" y="2532938"/>
            <a:ext cx="5041051" cy="3746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941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D819A1-51BB-2340-97ED-AFB364E7BE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0300B684-181A-4A31-B003-9D03397A36BE}"/>
              </a:ext>
            </a:extLst>
          </p:cNvPr>
          <p:cNvSpPr>
            <a:spLocks noGrp="1"/>
          </p:cNvSpPr>
          <p:nvPr>
            <p:ph type="sldNum" sz="quarter" idx="10"/>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77E97D10-D9A9-484B-8952-77E80DA76D2D}" type="slidenum">
              <a:rPr kumimoji="0" lang="en-GB" sz="1200" b="0" i="0" u="none" strike="noStrike" kern="0" cap="none" spc="0" normalizeH="0" baseline="0" noProof="0" smtClean="0">
                <a:ln>
                  <a:noFill/>
                </a:ln>
                <a:solidFill>
                  <a:prstClr val="black">
                    <a:tint val="75000"/>
                  </a:prstClr>
                </a:solidFill>
                <a:effectLst/>
                <a:uLnTx/>
                <a:uFillTx/>
                <a:latin typeface="Calibri Light" panose="020F0302020204030204"/>
                <a:ea typeface="+mj-ea"/>
                <a:cs typeface="+mj-cs"/>
                <a:sym typeface="Calibri"/>
              </a:rPr>
              <a:pPr marL="0" marR="0" lvl="0" indent="0" algn="r" defTabSz="914400" rtl="0" eaLnBrk="1" fontAlgn="auto" latinLnBrk="0" hangingPunct="0">
                <a:lnSpc>
                  <a:spcPct val="100000"/>
                </a:lnSpc>
                <a:spcBef>
                  <a:spcPts val="0"/>
                </a:spcBef>
                <a:spcAft>
                  <a:spcPts val="0"/>
                </a:spcAft>
                <a:buClrTx/>
                <a:buSzTx/>
                <a:buFontTx/>
                <a:buNone/>
                <a:tabLst/>
                <a:defRPr/>
              </a:pPr>
              <a:t>20</a:t>
            </a:fld>
            <a:endParaRPr kumimoji="0" lang="en-GB" sz="1200" b="0" i="0" u="none" strike="noStrike" kern="0" cap="none" spc="0" normalizeH="0" baseline="0" noProof="0">
              <a:ln>
                <a:noFill/>
              </a:ln>
              <a:solidFill>
                <a:prstClr val="black">
                  <a:tint val="75000"/>
                </a:prstClr>
              </a:solidFill>
              <a:effectLst/>
              <a:uLnTx/>
              <a:uFillTx/>
              <a:latin typeface="Calibri Light" panose="020F0302020204030204"/>
              <a:ea typeface="+mj-ea"/>
              <a:cs typeface="+mj-cs"/>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image3.jpeg" descr="image3.jpeg"/>
          <p:cNvPicPr>
            <a:picLocks noChangeAspect="1"/>
          </p:cNvPicPr>
          <p:nvPr/>
        </p:nvPicPr>
        <p:blipFill>
          <a:blip r:embed="rId3"/>
          <a:srcRect t="10286" b="5339"/>
          <a:stretch>
            <a:fillRect/>
          </a:stretch>
        </p:blipFill>
        <p:spPr>
          <a:xfrm>
            <a:off x="0" y="0"/>
            <a:ext cx="12192000" cy="6858001"/>
          </a:xfrm>
          <a:prstGeom prst="rect">
            <a:avLst/>
          </a:prstGeom>
          <a:ln w="12700">
            <a:miter lim="400000"/>
          </a:ln>
        </p:spPr>
      </p:pic>
      <p:grpSp>
        <p:nvGrpSpPr>
          <p:cNvPr id="121" name="Group"/>
          <p:cNvGrpSpPr/>
          <p:nvPr/>
        </p:nvGrpSpPr>
        <p:grpSpPr>
          <a:xfrm>
            <a:off x="241311" y="255721"/>
            <a:ext cx="4058816" cy="1697068"/>
            <a:chOff x="0" y="0"/>
            <a:chExt cx="4058814" cy="1697066"/>
          </a:xfrm>
        </p:grpSpPr>
        <p:pic>
          <p:nvPicPr>
            <p:cNvPr id="119" name="image4.pdf" descr="image4.pdf"/>
            <p:cNvPicPr>
              <a:picLocks noChangeAspect="1"/>
            </p:cNvPicPr>
            <p:nvPr/>
          </p:nvPicPr>
          <p:blipFill>
            <a:blip r:embed="rId4"/>
            <a:stretch>
              <a:fillRect/>
            </a:stretch>
          </p:blipFill>
          <p:spPr>
            <a:xfrm>
              <a:off x="0" y="0"/>
              <a:ext cx="4058814" cy="1697066"/>
            </a:xfrm>
            <a:prstGeom prst="rect">
              <a:avLst/>
            </a:prstGeom>
            <a:ln w="12700" cap="flat">
              <a:noFill/>
              <a:miter lim="400000"/>
            </a:ln>
            <a:effectLst/>
          </p:spPr>
        </p:pic>
        <p:sp>
          <p:nvSpPr>
            <p:cNvPr id="120" name="Our challenge is to build a new sewer for London to prevent the frequent pollution of the river Thames"/>
            <p:cNvSpPr txBox="1"/>
            <p:nvPr/>
          </p:nvSpPr>
          <p:spPr>
            <a:xfrm>
              <a:off x="376668" y="255139"/>
              <a:ext cx="3355385" cy="11507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ctr">
                <a:defRPr b="1">
                  <a:solidFill>
                    <a:srgbClr val="FFFFFF"/>
                  </a:solidFill>
                  <a:latin typeface="Arial"/>
                  <a:ea typeface="Arial"/>
                  <a:cs typeface="Arial"/>
                  <a:sym typeface="Arial"/>
                </a:defRPr>
              </a:pPr>
              <a:r>
                <a:t>Our challenge </a:t>
              </a:r>
              <a:r>
                <a:rPr b="0"/>
                <a:t>is to build a new sewer for London to </a:t>
              </a:r>
              <a:r>
                <a:t>prevent the frequent pollution of the river Thames</a:t>
              </a:r>
            </a:p>
          </p:txBody>
        </p:sp>
      </p:grpSp>
      <p:grpSp>
        <p:nvGrpSpPr>
          <p:cNvPr id="124" name="Group"/>
          <p:cNvGrpSpPr/>
          <p:nvPr/>
        </p:nvGrpSpPr>
        <p:grpSpPr>
          <a:xfrm>
            <a:off x="7803395" y="4703734"/>
            <a:ext cx="4111432" cy="1869809"/>
            <a:chOff x="0" y="0"/>
            <a:chExt cx="4111431" cy="1869807"/>
          </a:xfrm>
        </p:grpSpPr>
        <p:pic>
          <p:nvPicPr>
            <p:cNvPr id="122" name="image5.pdf" descr="image5.pdf"/>
            <p:cNvPicPr>
              <a:picLocks noChangeAspect="1"/>
            </p:cNvPicPr>
            <p:nvPr/>
          </p:nvPicPr>
          <p:blipFill>
            <a:blip r:embed="rId5"/>
            <a:stretch>
              <a:fillRect/>
            </a:stretch>
          </p:blipFill>
          <p:spPr>
            <a:xfrm>
              <a:off x="0" y="0"/>
              <a:ext cx="4111431" cy="1869807"/>
            </a:xfrm>
            <a:prstGeom prst="rect">
              <a:avLst/>
            </a:prstGeom>
            <a:ln w="12700" cap="flat">
              <a:noFill/>
              <a:miter lim="400000"/>
            </a:ln>
            <a:effectLst/>
          </p:spPr>
        </p:pic>
        <p:sp>
          <p:nvSpPr>
            <p:cNvPr id="123" name="Our vision is to not just clean up the Thames but to promote a change in the relationship between London and Londoners and their river"/>
            <p:cNvSpPr txBox="1"/>
            <p:nvPr/>
          </p:nvSpPr>
          <p:spPr>
            <a:xfrm>
              <a:off x="445893" y="226258"/>
              <a:ext cx="3355385" cy="14174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ctr">
                <a:defRPr b="1">
                  <a:solidFill>
                    <a:srgbClr val="FFFFFF"/>
                  </a:solidFill>
                  <a:latin typeface="Arial"/>
                  <a:ea typeface="Arial"/>
                  <a:cs typeface="Arial"/>
                  <a:sym typeface="Arial"/>
                </a:defRPr>
              </a:pPr>
              <a:r>
                <a:t>Our vision </a:t>
              </a:r>
              <a:r>
                <a:rPr b="0"/>
                <a:t>is to not just clean up the Thames but to </a:t>
              </a:r>
              <a:r>
                <a:t>promote a change in the relationship</a:t>
              </a:r>
              <a:r>
                <a:rPr b="0"/>
                <a:t> between London and Londoners and their river </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388C9-A64E-5447-BD8B-7AD9D7E72D85}"/>
              </a:ext>
            </a:extLst>
          </p:cNvPr>
          <p:cNvSpPr>
            <a:spLocks noGrp="1"/>
          </p:cNvSpPr>
          <p:nvPr>
            <p:ph type="title"/>
          </p:nvPr>
        </p:nvSpPr>
        <p:spPr/>
        <p:txBody>
          <a:bodyPr/>
          <a:lstStyle/>
          <a:p>
            <a:r>
              <a:rPr lang="en-GB" dirty="0"/>
              <a:t>Overview</a:t>
            </a:r>
            <a:endParaRPr lang="en-GB" dirty="0">
              <a:solidFill>
                <a:srgbClr val="FFFF00"/>
              </a:solidFill>
            </a:endParaRPr>
          </a:p>
        </p:txBody>
      </p:sp>
      <p:sp>
        <p:nvSpPr>
          <p:cNvPr id="3" name="Text Placeholder 2">
            <a:extLst>
              <a:ext uri="{FF2B5EF4-FFF2-40B4-BE49-F238E27FC236}">
                <a16:creationId xmlns:a16="http://schemas.microsoft.com/office/drawing/2014/main" id="{FEDF2D08-4B88-484B-9554-8E869D087A34}"/>
              </a:ext>
            </a:extLst>
          </p:cNvPr>
          <p:cNvSpPr>
            <a:spLocks noGrp="1"/>
          </p:cNvSpPr>
          <p:nvPr>
            <p:ph type="body" sz="quarter" idx="10"/>
          </p:nvPr>
        </p:nvSpPr>
        <p:spPr>
          <a:xfrm>
            <a:off x="306559" y="1308684"/>
            <a:ext cx="5475931" cy="5320514"/>
          </a:xfrm>
        </p:spPr>
        <p:txBody>
          <a:bodyPr>
            <a:noAutofit/>
          </a:bodyPr>
          <a:lstStyle/>
          <a:p>
            <a:pPr>
              <a:lnSpc>
                <a:spcPct val="100000"/>
              </a:lnSpc>
              <a:spcBef>
                <a:spcPts val="600"/>
              </a:spcBef>
            </a:pPr>
            <a:r>
              <a:rPr lang="en-GB" dirty="0"/>
              <a:t>Project is 69% complete</a:t>
            </a:r>
          </a:p>
          <a:p>
            <a:pPr lvl="1">
              <a:lnSpc>
                <a:spcPct val="100000"/>
              </a:lnSpc>
              <a:spcBef>
                <a:spcPts val="600"/>
              </a:spcBef>
            </a:pPr>
            <a:r>
              <a:rPr lang="en-GB" dirty="0"/>
              <a:t>22.7km of cumulative primary tunnelling (73% of total)</a:t>
            </a:r>
          </a:p>
          <a:p>
            <a:pPr lvl="1">
              <a:lnSpc>
                <a:spcPct val="100000"/>
              </a:lnSpc>
              <a:spcBef>
                <a:spcPts val="600"/>
              </a:spcBef>
            </a:pPr>
            <a:r>
              <a:rPr lang="en-GB" dirty="0"/>
              <a:t>8.8km of secondary lining (26% of total)</a:t>
            </a:r>
          </a:p>
          <a:p>
            <a:pPr lvl="1">
              <a:lnSpc>
                <a:spcPct val="100000"/>
              </a:lnSpc>
              <a:spcBef>
                <a:spcPts val="600"/>
              </a:spcBef>
            </a:pPr>
            <a:r>
              <a:rPr lang="en-GB" dirty="0"/>
              <a:t>The last two of the six tunnel boring machines are in operation in the East section, to complete in June 2022</a:t>
            </a:r>
          </a:p>
          <a:p>
            <a:pPr lvl="1">
              <a:lnSpc>
                <a:spcPct val="100000"/>
              </a:lnSpc>
              <a:spcBef>
                <a:spcPts val="600"/>
              </a:spcBef>
            </a:pPr>
            <a:r>
              <a:rPr lang="en-GB" dirty="0"/>
              <a:t>All shafts are fully excavated</a:t>
            </a:r>
          </a:p>
          <a:p>
            <a:pPr lvl="1">
              <a:lnSpc>
                <a:spcPct val="100000"/>
              </a:lnSpc>
              <a:spcBef>
                <a:spcPts val="600"/>
              </a:spcBef>
            </a:pPr>
            <a:r>
              <a:rPr lang="en-GB" dirty="0"/>
              <a:t>Systems integration works are 69% complete</a:t>
            </a:r>
          </a:p>
          <a:p>
            <a:pPr lvl="1">
              <a:lnSpc>
                <a:spcPct val="100000"/>
              </a:lnSpc>
              <a:spcBef>
                <a:spcPts val="600"/>
              </a:spcBef>
            </a:pPr>
            <a:r>
              <a:rPr lang="en-GB" dirty="0"/>
              <a:t>First parcel of land successfully handed back</a:t>
            </a:r>
          </a:p>
        </p:txBody>
      </p:sp>
      <p:sp>
        <p:nvSpPr>
          <p:cNvPr id="6" name="Slide Number Placeholder 5">
            <a:extLst>
              <a:ext uri="{FF2B5EF4-FFF2-40B4-BE49-F238E27FC236}">
                <a16:creationId xmlns:a16="http://schemas.microsoft.com/office/drawing/2014/main" id="{5598C1CC-D28F-46FE-AABC-4F08169CBB2C}"/>
              </a:ext>
            </a:extLst>
          </p:cNvPr>
          <p:cNvSpPr>
            <a:spLocks noGrp="1"/>
          </p:cNvSpPr>
          <p:nvPr>
            <p:ph type="sldNum" sz="quarter" idx="11"/>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0BE58566-1E02-4643-85A8-BF2A9EB2335C}" type="slidenum">
              <a:rPr kumimoji="0" lang="en-GB" sz="1200" b="0" i="0" u="none" strike="noStrike" kern="0" cap="none" spc="0" normalizeH="0" baseline="0" noProof="0" smtClean="0">
                <a:ln>
                  <a:noFill/>
                </a:ln>
                <a:solidFill>
                  <a:prstClr val="black">
                    <a:tint val="75000"/>
                  </a:prstClr>
                </a:solidFill>
                <a:effectLst/>
                <a:uLnTx/>
                <a:uFillTx/>
                <a:latin typeface="Arial" panose="020B0604020202020204"/>
                <a:ea typeface="+mj-ea"/>
                <a:cs typeface="+mj-cs"/>
                <a:sym typeface="Calibri"/>
              </a:rPr>
              <a:pPr marL="0" marR="0" lvl="0" indent="0" algn="r" defTabSz="914400" rtl="0" eaLnBrk="1" fontAlgn="auto" latinLnBrk="0" hangingPunct="0">
                <a:lnSpc>
                  <a:spcPct val="100000"/>
                </a:lnSpc>
                <a:spcBef>
                  <a:spcPts val="0"/>
                </a:spcBef>
                <a:spcAft>
                  <a:spcPts val="0"/>
                </a:spcAft>
                <a:buClrTx/>
                <a:buSzTx/>
                <a:buFontTx/>
                <a:buNone/>
                <a:tabLst/>
                <a:defRPr/>
              </a:pPr>
              <a:t>4</a:t>
            </a:fld>
            <a:endParaRPr kumimoji="0" lang="en-GB" sz="1200" b="0" i="0" u="none" strike="noStrike" kern="0" cap="none" spc="0" normalizeH="0" baseline="0" noProof="0">
              <a:ln>
                <a:noFill/>
              </a:ln>
              <a:solidFill>
                <a:prstClr val="black">
                  <a:tint val="75000"/>
                </a:prstClr>
              </a:solidFill>
              <a:effectLst/>
              <a:uLnTx/>
              <a:uFillTx/>
              <a:latin typeface="Arial" panose="020B0604020202020204"/>
              <a:ea typeface="+mj-ea"/>
              <a:cs typeface="+mj-cs"/>
              <a:sym typeface="Calibri"/>
            </a:endParaRPr>
          </a:p>
        </p:txBody>
      </p:sp>
      <p:pic>
        <p:nvPicPr>
          <p:cNvPr id="7" name="15E5767D-8A74-4EC4-872A-679B3B9894B9" descr="15E5767D-8A74-4EC4-872A-679B3B9894B9">
            <a:extLst>
              <a:ext uri="{FF2B5EF4-FFF2-40B4-BE49-F238E27FC236}">
                <a16:creationId xmlns:a16="http://schemas.microsoft.com/office/drawing/2014/main" id="{9DAE0C15-45E1-4BE6-8171-20072D41A4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9973" y="1308684"/>
            <a:ext cx="5946869" cy="393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714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388C9-A64E-5447-BD8B-7AD9D7E72D85}"/>
              </a:ext>
            </a:extLst>
          </p:cNvPr>
          <p:cNvSpPr>
            <a:spLocks noGrp="1"/>
          </p:cNvSpPr>
          <p:nvPr>
            <p:ph type="title"/>
          </p:nvPr>
        </p:nvSpPr>
        <p:spPr/>
        <p:txBody>
          <a:bodyPr/>
          <a:lstStyle/>
          <a:p>
            <a:r>
              <a:rPr lang="en-GB" dirty="0"/>
              <a:t>Overview</a:t>
            </a:r>
            <a:endParaRPr lang="en-GB" dirty="0">
              <a:solidFill>
                <a:srgbClr val="FFFF00"/>
              </a:solidFill>
            </a:endParaRPr>
          </a:p>
        </p:txBody>
      </p:sp>
      <p:sp>
        <p:nvSpPr>
          <p:cNvPr id="3" name="Text Placeholder 2">
            <a:extLst>
              <a:ext uri="{FF2B5EF4-FFF2-40B4-BE49-F238E27FC236}">
                <a16:creationId xmlns:a16="http://schemas.microsoft.com/office/drawing/2014/main" id="{FEDF2D08-4B88-484B-9554-8E869D087A34}"/>
              </a:ext>
            </a:extLst>
          </p:cNvPr>
          <p:cNvSpPr>
            <a:spLocks noGrp="1"/>
          </p:cNvSpPr>
          <p:nvPr>
            <p:ph type="body" sz="quarter" idx="10"/>
          </p:nvPr>
        </p:nvSpPr>
        <p:spPr>
          <a:xfrm>
            <a:off x="306560" y="1308684"/>
            <a:ext cx="6463356" cy="5320514"/>
          </a:xfrm>
        </p:spPr>
        <p:txBody>
          <a:bodyPr>
            <a:noAutofit/>
          </a:bodyPr>
          <a:lstStyle/>
          <a:p>
            <a:pPr>
              <a:lnSpc>
                <a:spcPct val="100000"/>
              </a:lnSpc>
              <a:spcBef>
                <a:spcPts val="300"/>
              </a:spcBef>
            </a:pPr>
            <a:r>
              <a:rPr lang="en-GB" sz="1800" dirty="0"/>
              <a:t>Business plan project dates:</a:t>
            </a:r>
          </a:p>
          <a:p>
            <a:pPr lvl="1">
              <a:lnSpc>
                <a:spcPct val="100000"/>
              </a:lnSpc>
              <a:spcBef>
                <a:spcPts val="300"/>
              </a:spcBef>
            </a:pPr>
            <a:r>
              <a:rPr lang="en-GB" sz="1800" dirty="0"/>
              <a:t>October 2023 – start of commissioning</a:t>
            </a:r>
          </a:p>
          <a:p>
            <a:pPr lvl="1">
              <a:lnSpc>
                <a:spcPct val="100000"/>
              </a:lnSpc>
              <a:spcBef>
                <a:spcPts val="300"/>
              </a:spcBef>
            </a:pPr>
            <a:r>
              <a:rPr lang="en-GB" sz="1800" dirty="0"/>
              <a:t>March 2025 – Handover</a:t>
            </a:r>
          </a:p>
          <a:p>
            <a:pPr lvl="1">
              <a:lnSpc>
                <a:spcPct val="100000"/>
              </a:lnSpc>
              <a:spcBef>
                <a:spcPts val="300"/>
              </a:spcBef>
            </a:pPr>
            <a:r>
              <a:rPr lang="en-GB" sz="1800" dirty="0"/>
              <a:t>February 2027 – Systems Acceptance</a:t>
            </a:r>
          </a:p>
          <a:p>
            <a:pPr>
              <a:lnSpc>
                <a:spcPct val="100000"/>
              </a:lnSpc>
              <a:spcBef>
                <a:spcPts val="300"/>
              </a:spcBef>
            </a:pPr>
            <a:r>
              <a:rPr lang="en-GB" altLang="en-US" sz="1800" dirty="0">
                <a:solidFill>
                  <a:schemeClr val="tx1"/>
                </a:solidFill>
                <a:sym typeface="Calibri"/>
              </a:rPr>
              <a:t>Estimate at Completion (EAC) is £4,181m (versus £3.4bn regulatory baseline)</a:t>
            </a:r>
          </a:p>
          <a:p>
            <a:pPr lvl="1">
              <a:lnSpc>
                <a:spcPct val="100000"/>
              </a:lnSpc>
              <a:spcBef>
                <a:spcPts val="300"/>
              </a:spcBef>
            </a:pPr>
            <a:r>
              <a:rPr lang="en-GB" altLang="en-US" sz="1800" dirty="0">
                <a:solidFill>
                  <a:schemeClr val="tx1"/>
                </a:solidFill>
                <a:sym typeface="Calibri"/>
              </a:rPr>
              <a:t>Includes forecast impact of COVID-19 on the delivery of the works</a:t>
            </a:r>
          </a:p>
          <a:p>
            <a:pPr lvl="1">
              <a:lnSpc>
                <a:spcPct val="100000"/>
              </a:lnSpc>
              <a:spcBef>
                <a:spcPts val="300"/>
              </a:spcBef>
            </a:pPr>
            <a:r>
              <a:rPr lang="en-GB" altLang="en-US" sz="1800" dirty="0">
                <a:solidFill>
                  <a:schemeClr val="tx1"/>
                </a:solidFill>
                <a:sym typeface="Calibri"/>
              </a:rPr>
              <a:t>Includes £39m increase following 2021 Baseline (T-24) </a:t>
            </a:r>
          </a:p>
          <a:p>
            <a:pPr>
              <a:lnSpc>
                <a:spcPct val="100000"/>
              </a:lnSpc>
              <a:spcBef>
                <a:spcPts val="300"/>
              </a:spcBef>
            </a:pPr>
            <a:r>
              <a:rPr lang="en-GB" altLang="en-US" sz="1800" dirty="0">
                <a:solidFill>
                  <a:schemeClr val="tx1"/>
                </a:solidFill>
                <a:sym typeface="Calibri"/>
              </a:rPr>
              <a:t>Expected annual bill impact to customers continues to be in the £20-25 range</a:t>
            </a:r>
          </a:p>
          <a:p>
            <a:pPr>
              <a:lnSpc>
                <a:spcPct val="100000"/>
              </a:lnSpc>
              <a:spcBef>
                <a:spcPts val="300"/>
              </a:spcBef>
            </a:pPr>
            <a:r>
              <a:rPr lang="en-GB" altLang="en-US" sz="1800" dirty="0">
                <a:solidFill>
                  <a:schemeClr val="tx1"/>
                </a:solidFill>
              </a:rPr>
              <a:t>Enough liquidity to complete construction</a:t>
            </a:r>
          </a:p>
          <a:p>
            <a:pPr>
              <a:lnSpc>
                <a:spcPct val="100000"/>
              </a:lnSpc>
              <a:spcBef>
                <a:spcPts val="300"/>
              </a:spcBef>
            </a:pPr>
            <a:r>
              <a:rPr lang="en-GB" altLang="en-US" sz="1800" dirty="0">
                <a:solidFill>
                  <a:schemeClr val="tx1"/>
                </a:solidFill>
              </a:rPr>
              <a:t>Baa1 by Moody’s, BBB+ by Fitch, ESG 74/100 by S&amp;P</a:t>
            </a:r>
          </a:p>
          <a:p>
            <a:pPr>
              <a:lnSpc>
                <a:spcPct val="100000"/>
              </a:lnSpc>
              <a:spcBef>
                <a:spcPts val="300"/>
              </a:spcBef>
            </a:pPr>
            <a:r>
              <a:rPr lang="en-GB" sz="1800" dirty="0">
                <a:solidFill>
                  <a:schemeClr val="tx1"/>
                </a:solidFill>
              </a:rPr>
              <a:t>RCV/Net Debt at 57.1%, Interest Cover Ratio 4.61x</a:t>
            </a:r>
            <a:endParaRPr lang="en-GB" sz="1800" dirty="0"/>
          </a:p>
        </p:txBody>
      </p:sp>
      <p:sp>
        <p:nvSpPr>
          <p:cNvPr id="6" name="Slide Number Placeholder 5">
            <a:extLst>
              <a:ext uri="{FF2B5EF4-FFF2-40B4-BE49-F238E27FC236}">
                <a16:creationId xmlns:a16="http://schemas.microsoft.com/office/drawing/2014/main" id="{5598C1CC-D28F-46FE-AABC-4F08169CBB2C}"/>
              </a:ext>
            </a:extLst>
          </p:cNvPr>
          <p:cNvSpPr>
            <a:spLocks noGrp="1"/>
          </p:cNvSpPr>
          <p:nvPr>
            <p:ph type="sldNum" sz="quarter" idx="11"/>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0BE58566-1E02-4643-85A8-BF2A9EB2335C}" type="slidenum">
              <a:rPr kumimoji="0" lang="en-GB" sz="1200" b="0" i="0" u="none" strike="noStrike" kern="0" cap="none" spc="0" normalizeH="0" baseline="0" noProof="0" smtClean="0">
                <a:ln>
                  <a:noFill/>
                </a:ln>
                <a:solidFill>
                  <a:prstClr val="black">
                    <a:tint val="75000"/>
                  </a:prstClr>
                </a:solidFill>
                <a:effectLst/>
                <a:uLnTx/>
                <a:uFillTx/>
                <a:latin typeface="Arial" panose="020B0604020202020204"/>
                <a:ea typeface="+mj-ea"/>
                <a:cs typeface="+mj-cs"/>
                <a:sym typeface="Calibri"/>
              </a:rPr>
              <a:pPr marL="0" marR="0" lvl="0" indent="0" algn="r" defTabSz="914400" rtl="0" eaLnBrk="1" fontAlgn="auto" latinLnBrk="0" hangingPunct="0">
                <a:lnSpc>
                  <a:spcPct val="100000"/>
                </a:lnSpc>
                <a:spcBef>
                  <a:spcPts val="0"/>
                </a:spcBef>
                <a:spcAft>
                  <a:spcPts val="0"/>
                </a:spcAft>
                <a:buClrTx/>
                <a:buSzTx/>
                <a:buFontTx/>
                <a:buNone/>
                <a:tabLst/>
                <a:defRPr/>
              </a:pPr>
              <a:t>5</a:t>
            </a:fld>
            <a:endParaRPr kumimoji="0" lang="en-GB" sz="1200" b="0" i="0" u="none" strike="noStrike" kern="0" cap="none" spc="0" normalizeH="0" baseline="0" noProof="0">
              <a:ln>
                <a:noFill/>
              </a:ln>
              <a:solidFill>
                <a:prstClr val="black">
                  <a:tint val="75000"/>
                </a:prstClr>
              </a:solidFill>
              <a:effectLst/>
              <a:uLnTx/>
              <a:uFillTx/>
              <a:latin typeface="Arial" panose="020B0604020202020204"/>
              <a:ea typeface="+mj-ea"/>
              <a:cs typeface="+mj-cs"/>
              <a:sym typeface="Calibri"/>
            </a:endParaRPr>
          </a:p>
        </p:txBody>
      </p:sp>
      <p:pic>
        <p:nvPicPr>
          <p:cNvPr id="9" name="2B445C52-290F-4A91-B9DA-3C700EF285E4" descr="2B445C52-290F-4A91-B9DA-3C700EF285E4">
            <a:extLst>
              <a:ext uri="{FF2B5EF4-FFF2-40B4-BE49-F238E27FC236}">
                <a16:creationId xmlns:a16="http://schemas.microsoft.com/office/drawing/2014/main" id="{22802D0F-C370-4872-80D5-4A061DE0A9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03969" y="1357891"/>
            <a:ext cx="4668768" cy="5222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6781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388C9-A64E-5447-BD8B-7AD9D7E72D85}"/>
              </a:ext>
            </a:extLst>
          </p:cNvPr>
          <p:cNvSpPr>
            <a:spLocks noGrp="1"/>
          </p:cNvSpPr>
          <p:nvPr>
            <p:ph type="title"/>
          </p:nvPr>
        </p:nvSpPr>
        <p:spPr/>
        <p:txBody>
          <a:bodyPr/>
          <a:lstStyle/>
          <a:p>
            <a:r>
              <a:rPr lang="en-GB" dirty="0"/>
              <a:t>Health, Safety, and Wellbeing</a:t>
            </a:r>
            <a:endParaRPr lang="en-GB" dirty="0">
              <a:solidFill>
                <a:srgbClr val="FFFF00"/>
              </a:solidFill>
            </a:endParaRPr>
          </a:p>
        </p:txBody>
      </p:sp>
      <p:sp>
        <p:nvSpPr>
          <p:cNvPr id="5" name="Text Placeholder 2">
            <a:extLst>
              <a:ext uri="{FF2B5EF4-FFF2-40B4-BE49-F238E27FC236}">
                <a16:creationId xmlns:a16="http://schemas.microsoft.com/office/drawing/2014/main" id="{BD990F05-8750-4E47-B516-E809520B8439}"/>
              </a:ext>
            </a:extLst>
          </p:cNvPr>
          <p:cNvSpPr txBox="1">
            <a:spLocks/>
          </p:cNvSpPr>
          <p:nvPr/>
        </p:nvSpPr>
        <p:spPr>
          <a:xfrm>
            <a:off x="531339" y="2661006"/>
            <a:ext cx="3817432" cy="3590559"/>
          </a:xfrm>
          <a:prstGeom prst="rect">
            <a:avLst/>
          </a:prstGeom>
        </p:spPr>
        <p:txBody>
          <a:bodyPr vert="horz" lIns="91440" tIns="45720" rIns="91440" bIns="45720" rtlCol="0">
            <a:normAutofit/>
          </a:bodyPr>
          <a:lstStyle>
            <a:lvl1pPr marL="230188" indent="-230188" algn="l" defTabSz="914399" rtl="0" eaLnBrk="1" latinLnBrk="0" hangingPunct="1">
              <a:lnSpc>
                <a:spcPct val="90000"/>
              </a:lnSpc>
              <a:spcBef>
                <a:spcPts val="1001"/>
              </a:spcBef>
              <a:buClr>
                <a:schemeClr val="accent1"/>
              </a:buClr>
              <a:buFont typeface="Arial" panose="020B0604020202020204" pitchFamily="34" charset="0"/>
              <a:buChar char="•"/>
              <a:tabLst/>
              <a:defRPr lang="en-US" sz="2000" kern="1200" baseline="0">
                <a:solidFill>
                  <a:srgbClr val="3B3D44"/>
                </a:solidFill>
                <a:latin typeface="Arial" panose="020B0604020202020204" pitchFamily="34" charset="0"/>
                <a:ea typeface="+mn-ea"/>
                <a:cs typeface="+mn-cs"/>
              </a:defRPr>
            </a:lvl1pPr>
            <a:lvl2pPr marL="848701" indent="-180001" algn="l" defTabSz="914399" rtl="0" eaLnBrk="1" latinLnBrk="0" hangingPunct="1">
              <a:lnSpc>
                <a:spcPct val="90000"/>
              </a:lnSpc>
              <a:spcBef>
                <a:spcPts val="500"/>
              </a:spcBef>
              <a:buClr>
                <a:schemeClr val="accent1"/>
              </a:buClr>
              <a:buFont typeface="Arial" panose="020B0604020202020204" pitchFamily="34" charset="0"/>
              <a:buChar char="•"/>
              <a:defRPr lang="en-US" sz="2000" kern="1200" baseline="0">
                <a:solidFill>
                  <a:srgbClr val="3B3D44"/>
                </a:solidFill>
                <a:latin typeface="Arial" panose="020B0604020202020204" pitchFamily="34" charset="0"/>
                <a:ea typeface="+mn-ea"/>
                <a:cs typeface="+mn-cs"/>
              </a:defRPr>
            </a:lvl2pPr>
            <a:lvl3pPr marL="1305900" indent="-180001" algn="l" defTabSz="914399" rtl="0" eaLnBrk="1" latinLnBrk="0" hangingPunct="1">
              <a:lnSpc>
                <a:spcPct val="90000"/>
              </a:lnSpc>
              <a:spcBef>
                <a:spcPts val="500"/>
              </a:spcBef>
              <a:buClr>
                <a:schemeClr val="accent1"/>
              </a:buClr>
              <a:buFont typeface="Arial" panose="020B0604020202020204" pitchFamily="34" charset="0"/>
              <a:buChar char="•"/>
              <a:defRPr lang="en-US" sz="2000" kern="1200" baseline="0">
                <a:solidFill>
                  <a:srgbClr val="3B3D44"/>
                </a:solidFill>
                <a:latin typeface="Arial" panose="020B0604020202020204" pitchFamily="34" charset="0"/>
                <a:ea typeface="+mn-ea"/>
                <a:cs typeface="+mn-cs"/>
              </a:defRPr>
            </a:lvl3pPr>
            <a:lvl4pPr marL="1705950" indent="-180001" algn="l" defTabSz="914399" rtl="0" eaLnBrk="1" latinLnBrk="0" hangingPunct="1">
              <a:lnSpc>
                <a:spcPct val="90000"/>
              </a:lnSpc>
              <a:spcBef>
                <a:spcPts val="500"/>
              </a:spcBef>
              <a:buClr>
                <a:schemeClr val="accent1"/>
              </a:buClr>
              <a:buFont typeface="Arial" panose="020B0604020202020204" pitchFamily="34" charset="0"/>
              <a:buChar char="•"/>
              <a:defRPr lang="en-US" sz="1801" kern="1200" baseline="0">
                <a:solidFill>
                  <a:srgbClr val="3B3D44"/>
                </a:solidFill>
                <a:latin typeface="Arial" panose="020B0604020202020204" pitchFamily="34" charset="0"/>
                <a:ea typeface="+mn-ea"/>
                <a:cs typeface="+mn-cs"/>
              </a:defRPr>
            </a:lvl4pPr>
            <a:lvl5pPr marL="2163151" indent="-180001" algn="l" defTabSz="914399" rtl="0" eaLnBrk="1" latinLnBrk="0" hangingPunct="1">
              <a:lnSpc>
                <a:spcPct val="90000"/>
              </a:lnSpc>
              <a:spcBef>
                <a:spcPts val="500"/>
              </a:spcBef>
              <a:buClr>
                <a:schemeClr val="accent1"/>
              </a:buClr>
              <a:buFont typeface="Arial" panose="020B0604020202020204" pitchFamily="34" charset="0"/>
              <a:buChar char="•"/>
              <a:defRPr lang="en-US" sz="1801" kern="1200" baseline="0">
                <a:solidFill>
                  <a:srgbClr val="3B3D44"/>
                </a:solidFill>
                <a:latin typeface="Arial" panose="020B0604020202020204" pitchFamily="34" charset="0"/>
                <a:ea typeface="+mn-ea"/>
                <a:cs typeface="+mn-cs"/>
              </a:defRPr>
            </a:lvl5pPr>
            <a:lvl6pPr marL="2514599" indent="-228600"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00" indent="-228600"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00" indent="-228600"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01" indent="-228600"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230188" marR="0" lvl="0" indent="-230188" algn="l" defTabSz="914399" rtl="0" eaLnBrk="1" fontAlgn="auto" latinLnBrk="0" hangingPunct="1">
              <a:lnSpc>
                <a:spcPct val="90000"/>
              </a:lnSpc>
              <a:spcBef>
                <a:spcPts val="1001"/>
              </a:spcBef>
              <a:spcAft>
                <a:spcPts val="0"/>
              </a:spcAft>
              <a:buClr>
                <a:srgbClr val="00B09B"/>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3B3D44"/>
              </a:solidFill>
              <a:effectLst/>
              <a:uLnTx/>
              <a:uFillTx/>
              <a:latin typeface="Arial" panose="020B0604020202020204" pitchFamily="34" charset="0"/>
              <a:ea typeface="+mn-ea"/>
              <a:cs typeface="+mn-cs"/>
              <a:sym typeface="Calibri"/>
            </a:endParaRPr>
          </a:p>
        </p:txBody>
      </p:sp>
      <p:sp>
        <p:nvSpPr>
          <p:cNvPr id="7" name="Slide Number Placeholder 6">
            <a:extLst>
              <a:ext uri="{FF2B5EF4-FFF2-40B4-BE49-F238E27FC236}">
                <a16:creationId xmlns:a16="http://schemas.microsoft.com/office/drawing/2014/main" id="{D9DA2D38-8C7B-4A7A-8CC0-6BE6939E0530}"/>
              </a:ext>
            </a:extLst>
          </p:cNvPr>
          <p:cNvSpPr>
            <a:spLocks noGrp="1"/>
          </p:cNvSpPr>
          <p:nvPr>
            <p:ph type="sldNum" sz="quarter" idx="11"/>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0BE58566-1E02-4643-85A8-BF2A9EB2335C}" type="slidenum">
              <a:rPr kumimoji="0" lang="en-GB" sz="1200" b="0" i="0" u="none" strike="noStrike" kern="0" cap="none" spc="0" normalizeH="0" baseline="0" noProof="0" smtClean="0">
                <a:ln>
                  <a:noFill/>
                </a:ln>
                <a:solidFill>
                  <a:prstClr val="black">
                    <a:tint val="75000"/>
                  </a:prstClr>
                </a:solidFill>
                <a:effectLst/>
                <a:uLnTx/>
                <a:uFillTx/>
                <a:latin typeface="Arial" panose="020B0604020202020204"/>
                <a:ea typeface="+mj-ea"/>
                <a:cs typeface="+mj-cs"/>
                <a:sym typeface="Calibri"/>
              </a:rPr>
              <a:pPr marL="0" marR="0" lvl="0" indent="0" algn="r" defTabSz="914400" rtl="0" eaLnBrk="1" fontAlgn="auto" latinLnBrk="0" hangingPunct="0">
                <a:lnSpc>
                  <a:spcPct val="100000"/>
                </a:lnSpc>
                <a:spcBef>
                  <a:spcPts val="0"/>
                </a:spcBef>
                <a:spcAft>
                  <a:spcPts val="0"/>
                </a:spcAft>
                <a:buClrTx/>
                <a:buSzTx/>
                <a:buFontTx/>
                <a:buNone/>
                <a:tabLst/>
                <a:defRPr/>
              </a:pPr>
              <a:t>6</a:t>
            </a:fld>
            <a:endParaRPr kumimoji="0" lang="en-GB" sz="1200" b="0" i="0" u="none" strike="noStrike" kern="0" cap="none" spc="0" normalizeH="0" baseline="0" noProof="0">
              <a:ln>
                <a:noFill/>
              </a:ln>
              <a:solidFill>
                <a:prstClr val="black">
                  <a:tint val="75000"/>
                </a:prstClr>
              </a:solidFill>
              <a:effectLst/>
              <a:uLnTx/>
              <a:uFillTx/>
              <a:latin typeface="Arial" panose="020B0604020202020204"/>
              <a:ea typeface="+mj-ea"/>
              <a:cs typeface="+mj-cs"/>
              <a:sym typeface="Calibri"/>
            </a:endParaRPr>
          </a:p>
        </p:txBody>
      </p:sp>
      <p:sp>
        <p:nvSpPr>
          <p:cNvPr id="6" name="Text Placeholder 2">
            <a:extLst>
              <a:ext uri="{FF2B5EF4-FFF2-40B4-BE49-F238E27FC236}">
                <a16:creationId xmlns:a16="http://schemas.microsoft.com/office/drawing/2014/main" id="{822D003B-8CD8-4F30-B8DB-0394CE1FA733}"/>
              </a:ext>
            </a:extLst>
          </p:cNvPr>
          <p:cNvSpPr>
            <a:spLocks noGrp="1"/>
          </p:cNvSpPr>
          <p:nvPr>
            <p:ph type="body" sz="quarter" idx="10"/>
          </p:nvPr>
        </p:nvSpPr>
        <p:spPr>
          <a:xfrm>
            <a:off x="359827" y="1228088"/>
            <a:ext cx="7147815" cy="4619689"/>
          </a:xfrm>
        </p:spPr>
        <p:txBody>
          <a:bodyPr>
            <a:normAutofit/>
          </a:bodyPr>
          <a:lstStyle/>
          <a:p>
            <a:pPr>
              <a:lnSpc>
                <a:spcPct val="110000"/>
              </a:lnSpc>
              <a:spcBef>
                <a:spcPts val="600"/>
              </a:spcBef>
            </a:pPr>
            <a:r>
              <a:rPr lang="en-GB" sz="1800" dirty="0">
                <a:sym typeface="Calibri"/>
              </a:rPr>
              <a:t>No major injuries occurred as a result of our marine activities, but there has been one major injury in East during construction activities and we saw minor injuries increase in the second half of last year.</a:t>
            </a:r>
          </a:p>
          <a:p>
            <a:pPr>
              <a:lnSpc>
                <a:spcPct val="110000"/>
              </a:lnSpc>
              <a:spcBef>
                <a:spcPts val="600"/>
              </a:spcBef>
            </a:pPr>
            <a:r>
              <a:rPr lang="en-GB" sz="1800" dirty="0">
                <a:sym typeface="Calibri"/>
              </a:rPr>
              <a:t>The programme’s over-three-day Accident Frequency Rate (AFR, measuring lost-time injuries over a rolling 12-month window) maintained in the region of 0.1. </a:t>
            </a:r>
          </a:p>
          <a:p>
            <a:pPr>
              <a:lnSpc>
                <a:spcPct val="110000"/>
              </a:lnSpc>
              <a:spcBef>
                <a:spcPts val="600"/>
              </a:spcBef>
            </a:pPr>
            <a:r>
              <a:rPr lang="en-GB" sz="1800" dirty="0">
                <a:sym typeface="Calibri"/>
              </a:rPr>
              <a:t>The Employer’s Project Induction Centre (EPIC) has now reopened and Tideway’s compulsory Health, Safety and Wellbeing training programme has resumed.</a:t>
            </a:r>
          </a:p>
          <a:p>
            <a:pPr>
              <a:lnSpc>
                <a:spcPct val="110000"/>
              </a:lnSpc>
              <a:spcBef>
                <a:spcPts val="600"/>
              </a:spcBef>
            </a:pPr>
            <a:r>
              <a:rPr lang="en-GB" sz="1800" dirty="0">
                <a:sym typeface="Calibri"/>
              </a:rPr>
              <a:t>Mental Health of the workforce continues to be a major driver for the project – we have trained m</a:t>
            </a:r>
            <a:r>
              <a:rPr lang="en-GB" sz="1800" dirty="0"/>
              <a:t>ore than 100 Mental Health First Aiders.</a:t>
            </a:r>
            <a:endParaRPr lang="en-GB" sz="1800" dirty="0">
              <a:sym typeface="Calibri"/>
            </a:endParaRPr>
          </a:p>
        </p:txBody>
      </p:sp>
      <p:pic>
        <p:nvPicPr>
          <p:cNvPr id="1027" name="E86F2233-5A70-4DF3-827E-5CFFE120EC1E" descr="E86F2233-5A70-4DF3-827E-5CFFE120EC1E">
            <a:extLst>
              <a:ext uri="{FF2B5EF4-FFF2-40B4-BE49-F238E27FC236}">
                <a16:creationId xmlns:a16="http://schemas.microsoft.com/office/drawing/2014/main" id="{6F650231-499F-4752-84A5-768014F3F4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3231" y="1228088"/>
            <a:ext cx="3934633" cy="520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8985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388C9-A64E-5447-BD8B-7AD9D7E72D85}"/>
              </a:ext>
            </a:extLst>
          </p:cNvPr>
          <p:cNvSpPr>
            <a:spLocks noGrp="1"/>
          </p:cNvSpPr>
          <p:nvPr>
            <p:ph type="title"/>
          </p:nvPr>
        </p:nvSpPr>
        <p:spPr/>
        <p:txBody>
          <a:bodyPr/>
          <a:lstStyle/>
          <a:p>
            <a:r>
              <a:rPr lang="en-GB" dirty="0"/>
              <a:t>Vision, Legacy, and Reputation</a:t>
            </a:r>
            <a:endParaRPr lang="en-GB" dirty="0">
              <a:solidFill>
                <a:srgbClr val="FFFF00"/>
              </a:solidFill>
            </a:endParaRPr>
          </a:p>
        </p:txBody>
      </p:sp>
      <p:sp>
        <p:nvSpPr>
          <p:cNvPr id="6" name="Text Placeholder 2">
            <a:extLst>
              <a:ext uri="{FF2B5EF4-FFF2-40B4-BE49-F238E27FC236}">
                <a16:creationId xmlns:a16="http://schemas.microsoft.com/office/drawing/2014/main" id="{64180D0B-64FA-440E-81F9-B15A693BFA09}"/>
              </a:ext>
            </a:extLst>
          </p:cNvPr>
          <p:cNvSpPr txBox="1">
            <a:spLocks/>
          </p:cNvSpPr>
          <p:nvPr/>
        </p:nvSpPr>
        <p:spPr>
          <a:xfrm>
            <a:off x="531340" y="3765175"/>
            <a:ext cx="4264778" cy="1932825"/>
          </a:xfrm>
          <a:prstGeom prst="rect">
            <a:avLst/>
          </a:prstGeom>
        </p:spPr>
        <p:txBody>
          <a:bodyPr vert="horz" lIns="91440" tIns="45720" rIns="91440" bIns="45720" rtlCol="0">
            <a:normAutofit/>
          </a:bodyPr>
          <a:lstStyle>
            <a:lvl1pPr marL="230188" indent="-230188" algn="l" defTabSz="914399" rtl="0" eaLnBrk="1" latinLnBrk="0" hangingPunct="1">
              <a:lnSpc>
                <a:spcPct val="90000"/>
              </a:lnSpc>
              <a:spcBef>
                <a:spcPts val="1001"/>
              </a:spcBef>
              <a:buClr>
                <a:schemeClr val="accent1"/>
              </a:buClr>
              <a:buFont typeface="Arial" panose="020B0604020202020204" pitchFamily="34" charset="0"/>
              <a:buChar char="•"/>
              <a:tabLst/>
              <a:defRPr lang="en-US" sz="2000" kern="1200" baseline="0">
                <a:solidFill>
                  <a:srgbClr val="3B3D44"/>
                </a:solidFill>
                <a:latin typeface="Arial" panose="020B0604020202020204" pitchFamily="34" charset="0"/>
                <a:ea typeface="+mn-ea"/>
                <a:cs typeface="+mn-cs"/>
              </a:defRPr>
            </a:lvl1pPr>
            <a:lvl2pPr marL="848701" indent="-180001" algn="l" defTabSz="914399" rtl="0" eaLnBrk="1" latinLnBrk="0" hangingPunct="1">
              <a:lnSpc>
                <a:spcPct val="90000"/>
              </a:lnSpc>
              <a:spcBef>
                <a:spcPts val="500"/>
              </a:spcBef>
              <a:buClr>
                <a:schemeClr val="accent1"/>
              </a:buClr>
              <a:buFont typeface="Arial" panose="020B0604020202020204" pitchFamily="34" charset="0"/>
              <a:buChar char="•"/>
              <a:defRPr lang="en-US" sz="2000" kern="1200" baseline="0">
                <a:solidFill>
                  <a:srgbClr val="3B3D44"/>
                </a:solidFill>
                <a:latin typeface="Arial" panose="020B0604020202020204" pitchFamily="34" charset="0"/>
                <a:ea typeface="+mn-ea"/>
                <a:cs typeface="+mn-cs"/>
              </a:defRPr>
            </a:lvl2pPr>
            <a:lvl3pPr marL="1305900" indent="-180001" algn="l" defTabSz="914399" rtl="0" eaLnBrk="1" latinLnBrk="0" hangingPunct="1">
              <a:lnSpc>
                <a:spcPct val="90000"/>
              </a:lnSpc>
              <a:spcBef>
                <a:spcPts val="500"/>
              </a:spcBef>
              <a:buClr>
                <a:schemeClr val="accent1"/>
              </a:buClr>
              <a:buFont typeface="Arial" panose="020B0604020202020204" pitchFamily="34" charset="0"/>
              <a:buChar char="•"/>
              <a:defRPr lang="en-US" sz="2000" kern="1200" baseline="0">
                <a:solidFill>
                  <a:srgbClr val="3B3D44"/>
                </a:solidFill>
                <a:latin typeface="Arial" panose="020B0604020202020204" pitchFamily="34" charset="0"/>
                <a:ea typeface="+mn-ea"/>
                <a:cs typeface="+mn-cs"/>
              </a:defRPr>
            </a:lvl3pPr>
            <a:lvl4pPr marL="1705950" indent="-180001" algn="l" defTabSz="914399" rtl="0" eaLnBrk="1" latinLnBrk="0" hangingPunct="1">
              <a:lnSpc>
                <a:spcPct val="90000"/>
              </a:lnSpc>
              <a:spcBef>
                <a:spcPts val="500"/>
              </a:spcBef>
              <a:buClr>
                <a:schemeClr val="accent1"/>
              </a:buClr>
              <a:buFont typeface="Arial" panose="020B0604020202020204" pitchFamily="34" charset="0"/>
              <a:buChar char="•"/>
              <a:defRPr lang="en-US" sz="1801" kern="1200" baseline="0">
                <a:solidFill>
                  <a:srgbClr val="3B3D44"/>
                </a:solidFill>
                <a:latin typeface="Arial" panose="020B0604020202020204" pitchFamily="34" charset="0"/>
                <a:ea typeface="+mn-ea"/>
                <a:cs typeface="+mn-cs"/>
              </a:defRPr>
            </a:lvl4pPr>
            <a:lvl5pPr marL="2163151" indent="-180001" algn="l" defTabSz="914399" rtl="0" eaLnBrk="1" latinLnBrk="0" hangingPunct="1">
              <a:lnSpc>
                <a:spcPct val="90000"/>
              </a:lnSpc>
              <a:spcBef>
                <a:spcPts val="500"/>
              </a:spcBef>
              <a:buClr>
                <a:schemeClr val="accent1"/>
              </a:buClr>
              <a:buFont typeface="Arial" panose="020B0604020202020204" pitchFamily="34" charset="0"/>
              <a:buChar char="•"/>
              <a:defRPr lang="en-US" sz="1801" kern="1200" baseline="0">
                <a:solidFill>
                  <a:srgbClr val="3B3D44"/>
                </a:solidFill>
                <a:latin typeface="Arial" panose="020B0604020202020204" pitchFamily="34" charset="0"/>
                <a:ea typeface="+mn-ea"/>
                <a:cs typeface="+mn-cs"/>
              </a:defRPr>
            </a:lvl5pPr>
            <a:lvl6pPr marL="2514599" indent="-228600"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00" indent="-228600"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00" indent="-228600"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01" indent="-228600"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230188" marR="0" lvl="0" indent="-230188" algn="l" defTabSz="914399" rtl="0" eaLnBrk="1" fontAlgn="auto" latinLnBrk="0" hangingPunct="1">
              <a:lnSpc>
                <a:spcPct val="90000"/>
              </a:lnSpc>
              <a:spcBef>
                <a:spcPts val="1001"/>
              </a:spcBef>
              <a:spcAft>
                <a:spcPts val="0"/>
              </a:spcAft>
              <a:buClr>
                <a:srgbClr val="00B09B"/>
              </a:buClr>
              <a:buSzTx/>
              <a:buFont typeface="Arial" panose="020B0604020202020204" pitchFamily="34" charset="0"/>
              <a:buChar char="•"/>
              <a:tabLst/>
              <a:defRPr/>
            </a:pPr>
            <a:endParaRPr kumimoji="0" lang="en-GB" sz="1500" b="0" i="0" u="none" strike="noStrike" kern="1200" cap="none" spc="0" normalizeH="0" baseline="0" noProof="0" dirty="0">
              <a:ln>
                <a:noFill/>
              </a:ln>
              <a:solidFill>
                <a:srgbClr val="3B3D44"/>
              </a:solidFill>
              <a:effectLst/>
              <a:highlight>
                <a:srgbClr val="FFFF00"/>
              </a:highlight>
              <a:uLnTx/>
              <a:uFillTx/>
              <a:latin typeface="Arial" panose="020B0604020202020204" pitchFamily="34" charset="0"/>
              <a:ea typeface="+mn-ea"/>
              <a:cs typeface="+mn-cs"/>
              <a:sym typeface="Calibri"/>
            </a:endParaRPr>
          </a:p>
        </p:txBody>
      </p:sp>
      <p:sp>
        <p:nvSpPr>
          <p:cNvPr id="5" name="Slide Number Placeholder 4">
            <a:extLst>
              <a:ext uri="{FF2B5EF4-FFF2-40B4-BE49-F238E27FC236}">
                <a16:creationId xmlns:a16="http://schemas.microsoft.com/office/drawing/2014/main" id="{8E3A3192-9CC2-41E8-A48C-39BD772CDEDF}"/>
              </a:ext>
            </a:extLst>
          </p:cNvPr>
          <p:cNvSpPr>
            <a:spLocks noGrp="1"/>
          </p:cNvSpPr>
          <p:nvPr>
            <p:ph type="sldNum" sz="quarter" idx="11"/>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0BE58566-1E02-4643-85A8-BF2A9EB2335C}" type="slidenum">
              <a:rPr kumimoji="0" lang="en-GB" sz="1200" b="0" i="0" u="none" strike="noStrike" kern="0" cap="none" spc="0" normalizeH="0" baseline="0" noProof="0" smtClean="0">
                <a:ln>
                  <a:noFill/>
                </a:ln>
                <a:solidFill>
                  <a:prstClr val="black">
                    <a:tint val="75000"/>
                  </a:prstClr>
                </a:solidFill>
                <a:effectLst/>
                <a:uLnTx/>
                <a:uFillTx/>
                <a:latin typeface="Arial" panose="020B0604020202020204"/>
                <a:ea typeface="+mj-ea"/>
                <a:cs typeface="+mj-cs"/>
                <a:sym typeface="Calibri"/>
              </a:rPr>
              <a:pPr marL="0" marR="0" lvl="0" indent="0" algn="r" defTabSz="914400" rtl="0" eaLnBrk="1" fontAlgn="auto" latinLnBrk="0" hangingPunct="0">
                <a:lnSpc>
                  <a:spcPct val="100000"/>
                </a:lnSpc>
                <a:spcBef>
                  <a:spcPts val="0"/>
                </a:spcBef>
                <a:spcAft>
                  <a:spcPts val="0"/>
                </a:spcAft>
                <a:buClrTx/>
                <a:buSzTx/>
                <a:buFontTx/>
                <a:buNone/>
                <a:tabLst/>
                <a:defRPr/>
              </a:pPr>
              <a:t>7</a:t>
            </a:fld>
            <a:endParaRPr kumimoji="0" lang="en-GB" sz="1200" b="0" i="0" u="none" strike="noStrike" kern="0" cap="none" spc="0" normalizeH="0" baseline="0" noProof="0">
              <a:ln>
                <a:noFill/>
              </a:ln>
              <a:solidFill>
                <a:prstClr val="black">
                  <a:tint val="75000"/>
                </a:prstClr>
              </a:solidFill>
              <a:effectLst/>
              <a:uLnTx/>
              <a:uFillTx/>
              <a:latin typeface="Arial" panose="020B0604020202020204"/>
              <a:ea typeface="+mj-ea"/>
              <a:cs typeface="+mj-cs"/>
              <a:sym typeface="Calibri"/>
            </a:endParaRPr>
          </a:p>
        </p:txBody>
      </p:sp>
      <p:sp>
        <p:nvSpPr>
          <p:cNvPr id="4" name="Rectangle 3">
            <a:extLst>
              <a:ext uri="{FF2B5EF4-FFF2-40B4-BE49-F238E27FC236}">
                <a16:creationId xmlns:a16="http://schemas.microsoft.com/office/drawing/2014/main" id="{80E27076-1212-48C0-B14A-3795EBA95E8B}"/>
              </a:ext>
            </a:extLst>
          </p:cNvPr>
          <p:cNvSpPr/>
          <p:nvPr/>
        </p:nvSpPr>
        <p:spPr>
          <a:xfrm>
            <a:off x="202866" y="1467013"/>
            <a:ext cx="6209773" cy="4078039"/>
          </a:xfrm>
          <a:prstGeom prst="rect">
            <a:avLst/>
          </a:prstGeom>
          <a:noFill/>
        </p:spPr>
        <p:txBody>
          <a:bodyPr wrap="square">
            <a:spAutoFit/>
          </a:bodyPr>
          <a:lstStyle/>
          <a:p>
            <a:pPr marL="285750" lvl="0" indent="-285750" hangingPunct="1">
              <a:spcBef>
                <a:spcPts val="500"/>
              </a:spcBef>
              <a:spcAft>
                <a:spcPts val="500"/>
              </a:spcAft>
              <a:buClr>
                <a:srgbClr val="00B09B"/>
              </a:buClr>
              <a:buFont typeface="Arial" panose="020B0604020202020204" pitchFamily="34" charset="0"/>
              <a:buChar char="•"/>
              <a:defRPr/>
            </a:pPr>
            <a:r>
              <a:rPr lang="en-GB" kern="1200" dirty="0">
                <a:solidFill>
                  <a:srgbClr val="3B3D44"/>
                </a:solidFill>
                <a:latin typeface="Arial" panose="020B0604020202020204" pitchFamily="34" charset="0"/>
                <a:ea typeface="+mn-ea"/>
                <a:cs typeface="+mn-cs"/>
              </a:rPr>
              <a:t>Legacy commitments are 91% on track as of June 2021 against the current target of 85%. </a:t>
            </a:r>
          </a:p>
          <a:p>
            <a:pPr marL="285750" lvl="0" indent="-285750" hangingPunct="1">
              <a:spcBef>
                <a:spcPts val="500"/>
              </a:spcBef>
              <a:spcAft>
                <a:spcPts val="500"/>
              </a:spcAft>
              <a:buClr>
                <a:srgbClr val="00B09B"/>
              </a:buClr>
              <a:buFont typeface="Arial" panose="020B0604020202020204" pitchFamily="34" charset="0"/>
              <a:buChar char="•"/>
              <a:defRPr/>
            </a:pPr>
            <a:r>
              <a:rPr lang="en-GB" kern="1200" dirty="0">
                <a:solidFill>
                  <a:srgbClr val="3B3D44"/>
                </a:solidFill>
                <a:latin typeface="Arial" panose="020B0604020202020204" pitchFamily="34" charset="0"/>
                <a:ea typeface="+mn-ea"/>
                <a:cs typeface="+mn-cs"/>
              </a:rPr>
              <a:t>Our annual community survey generated the highest response rate since the start of the project, with commendations for site appearance, site staff and keeping impacts under control, as well as our communications and work with charities.  </a:t>
            </a:r>
          </a:p>
          <a:p>
            <a:pPr marL="285750" lvl="0" indent="-285750" hangingPunct="1">
              <a:spcBef>
                <a:spcPts val="500"/>
              </a:spcBef>
              <a:spcAft>
                <a:spcPts val="500"/>
              </a:spcAft>
              <a:buClr>
                <a:srgbClr val="00B09B"/>
              </a:buClr>
              <a:buFont typeface="Arial" panose="020B0604020202020204" pitchFamily="34" charset="0"/>
              <a:buChar char="•"/>
              <a:defRPr/>
            </a:pPr>
            <a:r>
              <a:rPr lang="en-GB" kern="1200" dirty="0">
                <a:solidFill>
                  <a:srgbClr val="3B3D44"/>
                </a:solidFill>
                <a:latin typeface="Arial" panose="020B0604020202020204" pitchFamily="34" charset="0"/>
                <a:ea typeface="+mn-ea"/>
                <a:cs typeface="+mn-cs"/>
              </a:rPr>
              <a:t>The More by River strategy has achieved 4.5m tonnes transported by river to date (1.2m this year) and 550,000 HGV journeys avoided to date equivalent to 14m miles or 14,500 tonnes of CO2.</a:t>
            </a:r>
          </a:p>
          <a:p>
            <a:pPr marL="285750" lvl="0" indent="-285750" hangingPunct="1">
              <a:spcBef>
                <a:spcPts val="500"/>
              </a:spcBef>
              <a:spcAft>
                <a:spcPts val="500"/>
              </a:spcAft>
              <a:buClr>
                <a:srgbClr val="00B09B"/>
              </a:buClr>
              <a:buFont typeface="Arial" panose="020B0604020202020204" pitchFamily="34" charset="0"/>
              <a:buChar char="•"/>
              <a:defRPr/>
            </a:pPr>
            <a:r>
              <a:rPr lang="en-GB" kern="1200" dirty="0">
                <a:solidFill>
                  <a:srgbClr val="3B3D44"/>
                </a:solidFill>
                <a:latin typeface="Arial" panose="020B0604020202020204" pitchFamily="34" charset="0"/>
                <a:ea typeface="+mn-ea"/>
                <a:cs typeface="+mn-cs"/>
              </a:rPr>
              <a:t>Tideway was named “Project of the Year” at the 2021 Edie Sustainability Leaders Awards. </a:t>
            </a:r>
          </a:p>
        </p:txBody>
      </p:sp>
      <p:pic>
        <p:nvPicPr>
          <p:cNvPr id="1026" name="7609B424-EFB3-4D0D-A729-E5E35E2ACBCE" descr="7609B424-EFB3-4D0D-A729-E5E35E2ACBCE">
            <a:extLst>
              <a:ext uri="{FF2B5EF4-FFF2-40B4-BE49-F238E27FC236}">
                <a16:creationId xmlns:a16="http://schemas.microsoft.com/office/drawing/2014/main" id="{0015BFCC-24F9-43CD-94FA-1D521E168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8893" y="915498"/>
            <a:ext cx="3297740" cy="220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C1A05C1B-BB77-4431-B765-2530C154B8CD" descr="C1A05C1B-BB77-4431-B765-2530C154B8CD">
            <a:extLst>
              <a:ext uri="{FF2B5EF4-FFF2-40B4-BE49-F238E27FC236}">
                <a16:creationId xmlns:a16="http://schemas.microsoft.com/office/drawing/2014/main" id="{8C6272A1-256E-4CA2-8C09-89E6D4A1EF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2639" y="2198663"/>
            <a:ext cx="3310078" cy="2204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02A46F26-A9BC-4417-8D92-E7DE89D975B9}"/>
              </a:ext>
            </a:extLst>
          </p:cNvPr>
          <p:cNvPicPr>
            <a:picLocks noChangeAspect="1"/>
          </p:cNvPicPr>
          <p:nvPr/>
        </p:nvPicPr>
        <p:blipFill>
          <a:blip r:embed="rId4"/>
          <a:stretch>
            <a:fillRect/>
          </a:stretch>
        </p:blipFill>
        <p:spPr>
          <a:xfrm>
            <a:off x="5124592" y="5148326"/>
            <a:ext cx="6884030" cy="1279045"/>
          </a:xfrm>
          <a:prstGeom prst="rect">
            <a:avLst/>
          </a:prstGeom>
        </p:spPr>
      </p:pic>
    </p:spTree>
    <p:extLst>
      <p:ext uri="{BB962C8B-B14F-4D97-AF65-F5344CB8AC3E}">
        <p14:creationId xmlns:p14="http://schemas.microsoft.com/office/powerpoint/2010/main" val="2726094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388C9-A64E-5447-BD8B-7AD9D7E72D85}"/>
              </a:ext>
            </a:extLst>
          </p:cNvPr>
          <p:cNvSpPr>
            <a:spLocks noGrp="1"/>
          </p:cNvSpPr>
          <p:nvPr>
            <p:ph type="title"/>
          </p:nvPr>
        </p:nvSpPr>
        <p:spPr/>
        <p:txBody>
          <a:bodyPr/>
          <a:lstStyle/>
          <a:p>
            <a:r>
              <a:rPr lang="en-GB" dirty="0"/>
              <a:t>Route and Sites</a:t>
            </a:r>
          </a:p>
        </p:txBody>
      </p:sp>
      <p:sp>
        <p:nvSpPr>
          <p:cNvPr id="9" name="Slide Number Placeholder 8">
            <a:extLst>
              <a:ext uri="{FF2B5EF4-FFF2-40B4-BE49-F238E27FC236}">
                <a16:creationId xmlns:a16="http://schemas.microsoft.com/office/drawing/2014/main" id="{234FFFE6-63B5-4730-88B1-27629CDA25BD}"/>
              </a:ext>
            </a:extLst>
          </p:cNvPr>
          <p:cNvSpPr>
            <a:spLocks noGrp="1"/>
          </p:cNvSpPr>
          <p:nvPr>
            <p:ph type="sldNum" sz="quarter" idx="11"/>
          </p:nvPr>
        </p:nvSpPr>
        <p:spPr>
          <a:xfrm>
            <a:off x="8690498" y="6367086"/>
            <a:ext cx="2743200" cy="365125"/>
          </a:xfr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0BE58566-1E02-4643-85A8-BF2A9EB2335C}" type="slidenum">
              <a:rPr kumimoji="0" lang="en-GB" sz="1200" b="0" i="0" u="none" strike="noStrike" kern="0" cap="none" spc="0" normalizeH="0" baseline="0" noProof="0" smtClean="0">
                <a:ln>
                  <a:noFill/>
                </a:ln>
                <a:solidFill>
                  <a:prstClr val="black">
                    <a:tint val="75000"/>
                  </a:prstClr>
                </a:solidFill>
                <a:effectLst/>
                <a:uLnTx/>
                <a:uFillTx/>
                <a:latin typeface="Arial" panose="020B0604020202020204"/>
                <a:ea typeface="+mj-ea"/>
                <a:cs typeface="+mj-cs"/>
                <a:sym typeface="Calibri"/>
              </a:rPr>
              <a:pPr marL="0" marR="0" lvl="0" indent="0" algn="r" defTabSz="914400" rtl="0" eaLnBrk="1" fontAlgn="auto" latinLnBrk="0" hangingPunct="0">
                <a:lnSpc>
                  <a:spcPct val="100000"/>
                </a:lnSpc>
                <a:spcBef>
                  <a:spcPts val="0"/>
                </a:spcBef>
                <a:spcAft>
                  <a:spcPts val="0"/>
                </a:spcAft>
                <a:buClrTx/>
                <a:buSzTx/>
                <a:buFontTx/>
                <a:buNone/>
                <a:tabLst/>
                <a:defRPr/>
              </a:pPr>
              <a:t>8</a:t>
            </a:fld>
            <a:endParaRPr kumimoji="0" lang="en-GB" sz="1200" b="0" i="0" u="none" strike="noStrike" kern="0" cap="none" spc="0" normalizeH="0" baseline="0" noProof="0">
              <a:ln>
                <a:noFill/>
              </a:ln>
              <a:solidFill>
                <a:prstClr val="black">
                  <a:tint val="75000"/>
                </a:prstClr>
              </a:solidFill>
              <a:effectLst/>
              <a:uLnTx/>
              <a:uFillTx/>
              <a:latin typeface="Arial" panose="020B0604020202020204"/>
              <a:ea typeface="+mj-ea"/>
              <a:cs typeface="+mj-cs"/>
              <a:sym typeface="Calibri"/>
            </a:endParaRPr>
          </a:p>
        </p:txBody>
      </p:sp>
      <p:pic>
        <p:nvPicPr>
          <p:cNvPr id="5" name="Picture 4">
            <a:extLst>
              <a:ext uri="{FF2B5EF4-FFF2-40B4-BE49-F238E27FC236}">
                <a16:creationId xmlns:a16="http://schemas.microsoft.com/office/drawing/2014/main" id="{8490809D-279F-4184-B6CE-1F6D0A7F4061}"/>
              </a:ext>
            </a:extLst>
          </p:cNvPr>
          <p:cNvPicPr>
            <a:picLocks noChangeAspect="1"/>
          </p:cNvPicPr>
          <p:nvPr/>
        </p:nvPicPr>
        <p:blipFill>
          <a:blip r:embed="rId2"/>
          <a:stretch>
            <a:fillRect/>
          </a:stretch>
        </p:blipFill>
        <p:spPr>
          <a:xfrm>
            <a:off x="204273" y="1013600"/>
            <a:ext cx="10995030" cy="5571907"/>
          </a:xfrm>
          <a:prstGeom prst="rect">
            <a:avLst/>
          </a:prstGeom>
        </p:spPr>
      </p:pic>
    </p:spTree>
    <p:extLst>
      <p:ext uri="{BB962C8B-B14F-4D97-AF65-F5344CB8AC3E}">
        <p14:creationId xmlns:p14="http://schemas.microsoft.com/office/powerpoint/2010/main" val="3673509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388C9-A64E-5447-BD8B-7AD9D7E72D85}"/>
              </a:ext>
            </a:extLst>
          </p:cNvPr>
          <p:cNvSpPr>
            <a:spLocks noGrp="1"/>
          </p:cNvSpPr>
          <p:nvPr>
            <p:ph type="title"/>
          </p:nvPr>
        </p:nvSpPr>
        <p:spPr/>
        <p:txBody>
          <a:bodyPr/>
          <a:lstStyle/>
          <a:p>
            <a:r>
              <a:rPr lang="en-GB" dirty="0"/>
              <a:t>Investment Programme – West</a:t>
            </a:r>
            <a:endParaRPr lang="en-GB" dirty="0">
              <a:solidFill>
                <a:srgbClr val="FFFF00"/>
              </a:solidFill>
            </a:endParaRPr>
          </a:p>
        </p:txBody>
      </p:sp>
      <p:sp>
        <p:nvSpPr>
          <p:cNvPr id="6" name="Slide Number Placeholder 5">
            <a:extLst>
              <a:ext uri="{FF2B5EF4-FFF2-40B4-BE49-F238E27FC236}">
                <a16:creationId xmlns:a16="http://schemas.microsoft.com/office/drawing/2014/main" id="{A6E1631F-41F9-4A27-9796-9D5E80E3A990}"/>
              </a:ext>
            </a:extLst>
          </p:cNvPr>
          <p:cNvSpPr>
            <a:spLocks noGrp="1"/>
          </p:cNvSpPr>
          <p:nvPr>
            <p:ph type="sldNum" sz="quarter" idx="11"/>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0BE58566-1E02-4643-85A8-BF2A9EB2335C}" type="slidenum">
              <a:rPr kumimoji="0" lang="en-GB" sz="1200" b="0" i="0" u="none" strike="noStrike" kern="0" cap="none" spc="0" normalizeH="0" baseline="0" noProof="0" smtClean="0">
                <a:ln>
                  <a:noFill/>
                </a:ln>
                <a:solidFill>
                  <a:prstClr val="black">
                    <a:tint val="75000"/>
                  </a:prstClr>
                </a:solidFill>
                <a:effectLst/>
                <a:uLnTx/>
                <a:uFillTx/>
                <a:latin typeface="Arial" panose="020B0604020202020204"/>
                <a:ea typeface="+mj-ea"/>
                <a:cs typeface="+mj-cs"/>
                <a:sym typeface="Calibri"/>
              </a:rPr>
              <a:pPr marL="0" marR="0" lvl="0" indent="0" algn="r" defTabSz="914400" rtl="0" eaLnBrk="1" fontAlgn="auto" latinLnBrk="0" hangingPunct="0">
                <a:lnSpc>
                  <a:spcPct val="100000"/>
                </a:lnSpc>
                <a:spcBef>
                  <a:spcPts val="0"/>
                </a:spcBef>
                <a:spcAft>
                  <a:spcPts val="0"/>
                </a:spcAft>
                <a:buClrTx/>
                <a:buSzTx/>
                <a:buFontTx/>
                <a:buNone/>
                <a:tabLst/>
                <a:defRPr/>
              </a:pPr>
              <a:t>9</a:t>
            </a:fld>
            <a:endParaRPr kumimoji="0" lang="en-GB" sz="1200" b="0" i="0" u="none" strike="noStrike" kern="0" cap="none" spc="0" normalizeH="0" baseline="0" noProof="0">
              <a:ln>
                <a:noFill/>
              </a:ln>
              <a:solidFill>
                <a:prstClr val="black">
                  <a:tint val="75000"/>
                </a:prstClr>
              </a:solidFill>
              <a:effectLst/>
              <a:uLnTx/>
              <a:uFillTx/>
              <a:latin typeface="Arial" panose="020B0604020202020204"/>
              <a:ea typeface="+mj-ea"/>
              <a:cs typeface="+mj-cs"/>
              <a:sym typeface="Calibri"/>
            </a:endParaRPr>
          </a:p>
        </p:txBody>
      </p:sp>
      <p:pic>
        <p:nvPicPr>
          <p:cNvPr id="5" name="Picture 4">
            <a:extLst>
              <a:ext uri="{FF2B5EF4-FFF2-40B4-BE49-F238E27FC236}">
                <a16:creationId xmlns:a16="http://schemas.microsoft.com/office/drawing/2014/main" id="{13832CC1-F844-435E-84A6-9986A7A97F66}"/>
              </a:ext>
            </a:extLst>
          </p:cNvPr>
          <p:cNvPicPr>
            <a:picLocks noChangeAspect="1"/>
          </p:cNvPicPr>
          <p:nvPr/>
        </p:nvPicPr>
        <p:blipFill>
          <a:blip r:embed="rId2"/>
          <a:stretch>
            <a:fillRect/>
          </a:stretch>
        </p:blipFill>
        <p:spPr>
          <a:xfrm>
            <a:off x="336030" y="1023491"/>
            <a:ext cx="10929733" cy="5439454"/>
          </a:xfrm>
          <a:prstGeom prst="rect">
            <a:avLst/>
          </a:prstGeom>
        </p:spPr>
      </p:pic>
    </p:spTree>
    <p:extLst>
      <p:ext uri="{BB962C8B-B14F-4D97-AF65-F5344CB8AC3E}">
        <p14:creationId xmlns:p14="http://schemas.microsoft.com/office/powerpoint/2010/main" val="2379491813"/>
      </p:ext>
    </p:extLst>
  </p:cSld>
  <p:clrMapOvr>
    <a:masterClrMapping/>
  </p:clrMapOvr>
</p:sld>
</file>

<file path=ppt/theme/theme1.xml><?xml version="1.0" encoding="utf-8"?>
<a:theme xmlns:a="http://schemas.openxmlformats.org/drawingml/2006/main" name="Standard Header">
  <a:themeElements>
    <a:clrScheme name="Tideway">
      <a:dk1>
        <a:sysClr val="windowText" lastClr="000000"/>
      </a:dk1>
      <a:lt1>
        <a:sysClr val="window" lastClr="FFFFFF"/>
      </a:lt1>
      <a:dk2>
        <a:srgbClr val="44546A"/>
      </a:dk2>
      <a:lt2>
        <a:srgbClr val="E7E6E6"/>
      </a:lt2>
      <a:accent1>
        <a:srgbClr val="00B09B"/>
      </a:accent1>
      <a:accent2>
        <a:srgbClr val="5B6770"/>
      </a:accent2>
      <a:accent3>
        <a:srgbClr val="78DFD5"/>
      </a:accent3>
      <a:accent4>
        <a:srgbClr val="B1B4B3"/>
      </a:accent4>
      <a:accent5>
        <a:srgbClr val="6C4796"/>
      </a:accent5>
      <a:accent6>
        <a:srgbClr val="CA5098"/>
      </a:accent6>
      <a:hlink>
        <a:srgbClr val="F3953F"/>
      </a:hlink>
      <a:folHlink>
        <a:srgbClr val="EA504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0632_Tideway General Slides_July 2019" id="{922585AF-B2A5-C242-B5D6-39F74A3D93C1}" vid="{3F065972-1CD3-3248-9EDC-CB22E5264CAA}"/>
    </a:ext>
  </a:extLst>
</a:theme>
</file>

<file path=ppt/theme/theme2.xml><?xml version="1.0" encoding="utf-8"?>
<a:theme xmlns:a="http://schemas.openxmlformats.org/drawingml/2006/main" name="Long Header">
  <a:themeElements>
    <a:clrScheme name="Tideway">
      <a:dk1>
        <a:sysClr val="windowText" lastClr="000000"/>
      </a:dk1>
      <a:lt1>
        <a:sysClr val="window" lastClr="FFFFFF"/>
      </a:lt1>
      <a:dk2>
        <a:srgbClr val="44546A"/>
      </a:dk2>
      <a:lt2>
        <a:srgbClr val="E7E6E6"/>
      </a:lt2>
      <a:accent1>
        <a:srgbClr val="00B09B"/>
      </a:accent1>
      <a:accent2>
        <a:srgbClr val="5B6770"/>
      </a:accent2>
      <a:accent3>
        <a:srgbClr val="78DFD5"/>
      </a:accent3>
      <a:accent4>
        <a:srgbClr val="B1B4B3"/>
      </a:accent4>
      <a:accent5>
        <a:srgbClr val="6C4796"/>
      </a:accent5>
      <a:accent6>
        <a:srgbClr val="CA5098"/>
      </a:accent6>
      <a:hlink>
        <a:srgbClr val="F3953F"/>
      </a:hlink>
      <a:folHlink>
        <a:srgbClr val="EA504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0632_Tideway General Slides_July 2019" id="{922585AF-B2A5-C242-B5D6-39F74A3D93C1}" vid="{3F065972-1CD3-3248-9EDC-CB22E5264CAA}"/>
    </a:ext>
  </a:extLst>
</a:theme>
</file>

<file path=ppt/theme/theme3.xml><?xml version="1.0" encoding="utf-8"?>
<a:theme xmlns:a="http://schemas.openxmlformats.org/drawingml/2006/main" name="Tideway Divider P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Standard Header">
  <a:themeElements>
    <a:clrScheme name="Tideway">
      <a:dk1>
        <a:sysClr val="windowText" lastClr="000000"/>
      </a:dk1>
      <a:lt1>
        <a:sysClr val="window" lastClr="FFFFFF"/>
      </a:lt1>
      <a:dk2>
        <a:srgbClr val="44546A"/>
      </a:dk2>
      <a:lt2>
        <a:srgbClr val="E7E6E6"/>
      </a:lt2>
      <a:accent1>
        <a:srgbClr val="00B09B"/>
      </a:accent1>
      <a:accent2>
        <a:srgbClr val="5B6770"/>
      </a:accent2>
      <a:accent3>
        <a:srgbClr val="78DFD5"/>
      </a:accent3>
      <a:accent4>
        <a:srgbClr val="B1B4B3"/>
      </a:accent4>
      <a:accent5>
        <a:srgbClr val="6C4796"/>
      </a:accent5>
      <a:accent6>
        <a:srgbClr val="CA5098"/>
      </a:accent6>
      <a:hlink>
        <a:srgbClr val="F3953F"/>
      </a:hlink>
      <a:folHlink>
        <a:srgbClr val="EA504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0632_Tideway General Slides_July 2019" id="{922585AF-B2A5-C242-B5D6-39F74A3D93C1}" vid="{3F065972-1CD3-3248-9EDC-CB22E5264CAA}"/>
    </a:ext>
  </a:extLst>
</a:theme>
</file>

<file path=ppt/theme/theme7.xml><?xml version="1.0" encoding="utf-8"?>
<a:theme xmlns:a="http://schemas.openxmlformats.org/drawingml/2006/main" name="1_Long Header">
  <a:themeElements>
    <a:clrScheme name="Tideway">
      <a:dk1>
        <a:sysClr val="windowText" lastClr="000000"/>
      </a:dk1>
      <a:lt1>
        <a:sysClr val="window" lastClr="FFFFFF"/>
      </a:lt1>
      <a:dk2>
        <a:srgbClr val="44546A"/>
      </a:dk2>
      <a:lt2>
        <a:srgbClr val="E7E6E6"/>
      </a:lt2>
      <a:accent1>
        <a:srgbClr val="00B09B"/>
      </a:accent1>
      <a:accent2>
        <a:srgbClr val="5B6770"/>
      </a:accent2>
      <a:accent3>
        <a:srgbClr val="78DFD5"/>
      </a:accent3>
      <a:accent4>
        <a:srgbClr val="B1B4B3"/>
      </a:accent4>
      <a:accent5>
        <a:srgbClr val="6C4796"/>
      </a:accent5>
      <a:accent6>
        <a:srgbClr val="CA5098"/>
      </a:accent6>
      <a:hlink>
        <a:srgbClr val="F3953F"/>
      </a:hlink>
      <a:folHlink>
        <a:srgbClr val="EA504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0632_Tideway General Slides_July 2019" id="{922585AF-B2A5-C242-B5D6-39F74A3D93C1}" vid="{3F065972-1CD3-3248-9EDC-CB22E5264CAA}"/>
    </a:ext>
  </a:extLst>
</a:theme>
</file>

<file path=ppt/theme/theme8.xml><?xml version="1.0" encoding="utf-8"?>
<a:theme xmlns:a="http://schemas.openxmlformats.org/drawingml/2006/main" name="1_Tideway Divider P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90305007-12f7-46da-adfc-88f4ba7c29fe">
      <UserInfo>
        <DisplayName>Kirsten Hutton</DisplayName>
        <AccountId>525</AccountId>
        <AccountType/>
      </UserInfo>
      <UserInfo>
        <DisplayName>Elina Todorova</DisplayName>
        <AccountId>27</AccountId>
        <AccountType/>
      </UserInfo>
      <UserInfo>
        <DisplayName>Olga Palevich</DisplayName>
        <AccountId>625</AccountId>
        <AccountType/>
      </UserInfo>
      <UserInfo>
        <DisplayName>Svetlana Purisova</DisplayName>
        <AccountId>30</AccountId>
        <AccountType/>
      </UserInfo>
      <UserInfo>
        <DisplayName>Mathew Duncan</DisplayName>
        <AccountId>489</AccountId>
        <AccountType/>
      </UserInfo>
      <UserInfo>
        <DisplayName>Celia Carlisle</DisplayName>
        <AccountId>59</AccountId>
        <AccountType/>
      </UserInfo>
      <UserInfo>
        <DisplayName>Valmai Barclay</DisplayName>
        <AccountId>373</AccountId>
        <AccountType/>
      </UserInfo>
      <UserInfo>
        <DisplayName>Polina Atmatsiadi</DisplayName>
        <AccountId>315</AccountId>
        <AccountType/>
      </UserInfo>
      <UserInfo>
        <DisplayName>Andy Mitchell</DisplayName>
        <AccountId>70</AccountId>
        <AccountType/>
      </UserInfo>
      <UserInfo>
        <DisplayName>Emily McKenna</DisplayName>
        <AccountId>398</AccountId>
        <AccountType/>
      </UserInfo>
      <UserInfo>
        <DisplayName>Maurice Gallagher</DisplayName>
        <AccountId>349</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F8A321AD46E1F4E9728998283BCB3B5" ma:contentTypeVersion="15" ma:contentTypeDescription="Create a new document." ma:contentTypeScope="" ma:versionID="f7aa953626cc5829f2ff7692ccbe4102">
  <xsd:schema xmlns:xsd="http://www.w3.org/2001/XMLSchema" xmlns:xs="http://www.w3.org/2001/XMLSchema" xmlns:p="http://schemas.microsoft.com/office/2006/metadata/properties" xmlns:ns1="http://schemas.microsoft.com/sharepoint/v3" xmlns:ns3="b0405e96-757e-4056-ba65-81182283f988" xmlns:ns4="90305007-12f7-46da-adfc-88f4ba7c29fe" targetNamespace="http://schemas.microsoft.com/office/2006/metadata/properties" ma:root="true" ma:fieldsID="7532a29ab530e198d649cc23415ae0c0" ns1:_="" ns3:_="" ns4:_="">
    <xsd:import namespace="http://schemas.microsoft.com/sharepoint/v3"/>
    <xsd:import namespace="b0405e96-757e-4056-ba65-81182283f988"/>
    <xsd:import namespace="90305007-12f7-46da-adfc-88f4ba7c29fe"/>
    <xsd:element name="properties">
      <xsd:complexType>
        <xsd:sequence>
          <xsd:element name="documentManagement">
            <xsd:complexType>
              <xsd:all>
                <xsd:element ref="ns1:_ip_UnifiedCompliancePolicyProperties" minOccurs="0"/>
                <xsd:element ref="ns1:_ip_UnifiedCompliancePolicyUIAction"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405e96-757e-4056-ba65-81182283f98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0305007-12f7-46da-adfc-88f4ba7c29fe"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763C28-FE94-4962-BD93-20B36EC6E0C3}">
  <ds:schemaRefs>
    <ds:schemaRef ds:uri="http://schemas.microsoft.com/sharepoint/v3/contenttype/forms"/>
  </ds:schemaRefs>
</ds:datastoreItem>
</file>

<file path=customXml/itemProps2.xml><?xml version="1.0" encoding="utf-8"?>
<ds:datastoreItem xmlns:ds="http://schemas.openxmlformats.org/officeDocument/2006/customXml" ds:itemID="{0416DC3C-C376-4EC6-994F-65A8C20195BF}">
  <ds:schemaRefs>
    <ds:schemaRef ds:uri="http://schemas.microsoft.com/office/2006/metadata/properties"/>
    <ds:schemaRef ds:uri="http://schemas.microsoft.com/office/2006/documentManagement/types"/>
    <ds:schemaRef ds:uri="http://www.w3.org/XML/1998/namespace"/>
    <ds:schemaRef ds:uri="http://schemas.openxmlformats.org/package/2006/metadata/core-properties"/>
    <ds:schemaRef ds:uri="http://schemas.microsoft.com/sharepoint/v3"/>
    <ds:schemaRef ds:uri="http://purl.org/dc/terms/"/>
    <ds:schemaRef ds:uri="http://purl.org/dc/elements/1.1/"/>
    <ds:schemaRef ds:uri="http://schemas.microsoft.com/office/infopath/2007/PartnerControls"/>
    <ds:schemaRef ds:uri="90305007-12f7-46da-adfc-88f4ba7c29fe"/>
    <ds:schemaRef ds:uri="b0405e96-757e-4056-ba65-81182283f988"/>
    <ds:schemaRef ds:uri="http://purl.org/dc/dcmitype/"/>
  </ds:schemaRefs>
</ds:datastoreItem>
</file>

<file path=customXml/itemProps3.xml><?xml version="1.0" encoding="utf-8"?>
<ds:datastoreItem xmlns:ds="http://schemas.openxmlformats.org/officeDocument/2006/customXml" ds:itemID="{25D764D1-75BC-4163-BECE-2CD21531C1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0405e96-757e-4056-ba65-81182283f988"/>
    <ds:schemaRef ds:uri="90305007-12f7-46da-adfc-88f4ba7c29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 - Widescreen</Template>
  <TotalTime>0</TotalTime>
  <Words>1166</Words>
  <Application>Microsoft Office PowerPoint</Application>
  <PresentationFormat>Widescreen</PresentationFormat>
  <Paragraphs>178</Paragraphs>
  <Slides>20</Slides>
  <Notes>4</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20</vt:i4>
      </vt:variant>
    </vt:vector>
  </HeadingPairs>
  <TitlesOfParts>
    <vt:vector size="31" baseType="lpstr">
      <vt:lpstr>Arial</vt:lpstr>
      <vt:lpstr>Calibri</vt:lpstr>
      <vt:lpstr>Calibri Light</vt:lpstr>
      <vt:lpstr>Standard Header</vt:lpstr>
      <vt:lpstr>Long Header</vt:lpstr>
      <vt:lpstr>Tideway Divider Page</vt:lpstr>
      <vt:lpstr>Blank</vt:lpstr>
      <vt:lpstr>1_Blank</vt:lpstr>
      <vt:lpstr>1_Standard Header</vt:lpstr>
      <vt:lpstr>1_Long Header</vt:lpstr>
      <vt:lpstr>1_Tideway Divider Page</vt:lpstr>
      <vt:lpstr>PowerPoint Presentation</vt:lpstr>
      <vt:lpstr>Plan for the morning</vt:lpstr>
      <vt:lpstr>PowerPoint Presentation</vt:lpstr>
      <vt:lpstr>Overview</vt:lpstr>
      <vt:lpstr>Overview</vt:lpstr>
      <vt:lpstr>Health, Safety, and Wellbeing</vt:lpstr>
      <vt:lpstr>Vision, Legacy, and Reputation</vt:lpstr>
      <vt:lpstr>Route and Sites</vt:lpstr>
      <vt:lpstr>Investment Programme – West</vt:lpstr>
      <vt:lpstr>Investment Programme – Central</vt:lpstr>
      <vt:lpstr>Investment Programme – East</vt:lpstr>
      <vt:lpstr>System Integration </vt:lpstr>
      <vt:lpstr>Stakeholders</vt:lpstr>
      <vt:lpstr>Financing Activity</vt:lpstr>
      <vt:lpstr>Financing Activity</vt:lpstr>
      <vt:lpstr>Sustainable Financing</vt:lpstr>
      <vt:lpstr>Our sustainable development goals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15</cp:revision>
  <dcterms:created xsi:type="dcterms:W3CDTF">2020-12-15T14:10:45Z</dcterms:created>
  <dcterms:modified xsi:type="dcterms:W3CDTF">2021-09-30T13:49:22Z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timdocumentstatus">
    <vt:lpwstr>Unapproved</vt:lpwstr>
  </property>
  <property fmtid="{D5CDD505-2E9C-101B-9397-08002B2CF9AE}" pid="4" name="ReportOwner">
    <vt:lpwstr>58;#Emma Sawyer</vt:lpwstr>
  </property>
  <property fmtid="{D5CDD505-2E9C-101B-9397-08002B2CF9AE}" pid="5" name="ke278e56e57c41948870c4a3370b3e2d">
    <vt:lpwstr>990 - Tideway documentation use only|4dc16d52-c41a-458a-bdc0-c0e17dd479d1</vt:lpwstr>
  </property>
  <property fmtid="{D5CDD505-2E9C-101B-9397-08002B2CF9AE}" pid="6" name="icb94b33eb884e9483e7525ad06618e4">
    <vt:lpwstr>TTTUN - Thames Tideway Tunnel (Project-wide)|7ec5ae3e-a24b-45fc-9974-cbdaa5d929d2</vt:lpwstr>
  </property>
  <property fmtid="{D5CDD505-2E9C-101B-9397-08002B2CF9AE}" pid="7" name="hfea21f1c0f64ac5af21a476816ce23a">
    <vt:lpwstr>ZZ - General|7a0c2e1c-d51b-4034-83be-2410cb5346f5</vt:lpwstr>
  </property>
  <property fmtid="{D5CDD505-2E9C-101B-9397-08002B2CF9AE}" pid="8" name="d2ad30a83ca04506b245b2476208bf8c">
    <vt:lpwstr>ZZ - General|d44c9355-5afd-40ff-a287-1b6e00318721</vt:lpwstr>
  </property>
  <property fmtid="{D5CDD505-2E9C-101B-9397-08002B2CF9AE}" pid="9" name="timdocumentlocation">
    <vt:lpwstr>1;#TTTUN - Thames Tideway Tunnel (Project-wide)|7ec5ae3e-a24b-45fc-9974-cbdaa5d929d2</vt:lpwstr>
  </property>
  <property fmtid="{D5CDD505-2E9C-101B-9397-08002B2CF9AE}" pid="10" name="timorganisation">
    <vt:lpwstr>2;#TDWAY - Tideway|aa33dab6-248c-4583-929d-1cbcb55b66e5</vt:lpwstr>
  </property>
  <property fmtid="{D5CDD505-2E9C-101B-9397-08002B2CF9AE}" pid="11" name="timprotectivemarking">
    <vt:lpwstr>Official</vt:lpwstr>
  </property>
  <property fmtid="{D5CDD505-2E9C-101B-9397-08002B2CF9AE}" pid="12" name="ContentTypeId">
    <vt:lpwstr>0x0101000F8A321AD46E1F4E9728998283BCB3B5</vt:lpwstr>
  </property>
  <property fmtid="{D5CDD505-2E9C-101B-9397-08002B2CF9AE}" pid="13" name="TaxCatchAll">
    <vt:lpwstr>879;#;#40;#;#5;#;#3;#;#2;#;#1;#</vt:lpwstr>
  </property>
  <property fmtid="{D5CDD505-2E9C-101B-9397-08002B2CF9AE}" pid="14" name="timdocumenttype">
    <vt:lpwstr>6;#ZZ - General|d44c9355-5afd-40ff-a287-1b6e00318721</vt:lpwstr>
  </property>
  <property fmtid="{D5CDD505-2E9C-101B-9397-08002B2CF9AE}" pid="15" name="timrevision">
    <vt:lpwstr>P1.1</vt:lpwstr>
  </property>
  <property fmtid="{D5CDD505-2E9C-101B-9397-08002B2CF9AE}" pid="16" name="timworktype">
    <vt:lpwstr>3;#990 - Tideway documentation use only|4dc16d52-c41a-458a-bdc0-c0e17dd479d1</vt:lpwstr>
  </property>
  <property fmtid="{D5CDD505-2E9C-101B-9397-08002B2CF9AE}" pid="17" name="timdocumentreference">
    <vt:lpwstr>2362-TDWAY-TTTUN-990-ZZ-ZZ-716670</vt:lpwstr>
  </property>
  <property fmtid="{D5CDD505-2E9C-101B-9397-08002B2CF9AE}" pid="18" name="timdocumentcontent">
    <vt:lpwstr>5;#ZZ - General|7a0c2e1c-d51b-4034-83be-2410cb5346f5</vt:lpwstr>
  </property>
  <property fmtid="{D5CDD505-2E9C-101B-9397-08002B2CF9AE}" pid="19" name="Review &amp; Approval Workflow">
    <vt:lpwstr>, </vt:lpwstr>
  </property>
  <property fmtid="{D5CDD505-2E9C-101B-9397-08002B2CF9AE}" pid="20" name="timdocumentnumber">
    <vt:lpwstr>716670</vt:lpwstr>
  </property>
  <property fmtid="{D5CDD505-2E9C-101B-9397-08002B2CF9AE}" pid="21" name="hfb6b8c565f34d45b8040c29c6de9d58">
    <vt:lpwstr>2700 - External Affairs|900c89c4-0051-4f78-842e-33f74d05081c</vt:lpwstr>
  </property>
  <property fmtid="{D5CDD505-2E9C-101B-9397-08002B2CF9AE}" pid="22" name="f1664c40b57147c1b80e2e72acc7962b">
    <vt:lpwstr>TDWAY - Tideway|aa33dab6-248c-4583-929d-1cbcb55b66e5</vt:lpwstr>
  </property>
  <property fmtid="{D5CDD505-2E9C-101B-9397-08002B2CF9AE}" pid="23" name="timpimsarea">
    <vt:lpwstr/>
  </property>
  <property fmtid="{D5CDD505-2E9C-101B-9397-08002B2CF9AE}" pid="24" name="timpimssubfunction">
    <vt:lpwstr/>
  </property>
  <property fmtid="{D5CDD505-2E9C-101B-9397-08002B2CF9AE}" pid="25" name="f1c71b84db7746668b2d27349f50dd64">
    <vt:lpwstr/>
  </property>
  <property fmtid="{D5CDD505-2E9C-101B-9397-08002B2CF9AE}" pid="26" name="_x0030_540b419e8474dbabb4dd9d5fa90a74f">
    <vt:lpwstr/>
  </property>
  <property fmtid="{D5CDD505-2E9C-101B-9397-08002B2CF9AE}" pid="27" name="0540b419e8474dbabb4dd9d5fa90a74f">
    <vt:lpwstr/>
  </property>
  <property fmtid="{D5CDD505-2E9C-101B-9397-08002B2CF9AE}" pid="28" name="timfunction">
    <vt:lpwstr>7;#2200 - Finance|97450d87-4479-4609-87b3-2c1120af5727</vt:lpwstr>
  </property>
</Properties>
</file>